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1"/>
  </p:sldMasterIdLst>
  <p:notesMasterIdLst>
    <p:notesMasterId r:id="rId28"/>
  </p:notesMasterIdLst>
  <p:handoutMasterIdLst>
    <p:handoutMasterId r:id="rId29"/>
  </p:handoutMasterIdLst>
  <p:sldIdLst>
    <p:sldId id="291" r:id="rId2"/>
    <p:sldId id="257" r:id="rId3"/>
    <p:sldId id="279" r:id="rId4"/>
    <p:sldId id="290" r:id="rId5"/>
    <p:sldId id="289" r:id="rId6"/>
    <p:sldId id="280" r:id="rId7"/>
    <p:sldId id="281" r:id="rId8"/>
    <p:sldId id="282" r:id="rId9"/>
    <p:sldId id="292" r:id="rId10"/>
    <p:sldId id="293" r:id="rId11"/>
    <p:sldId id="294" r:id="rId12"/>
    <p:sldId id="295" r:id="rId13"/>
    <p:sldId id="296" r:id="rId14"/>
    <p:sldId id="305" r:id="rId15"/>
    <p:sldId id="283" r:id="rId16"/>
    <p:sldId id="297" r:id="rId17"/>
    <p:sldId id="298" r:id="rId18"/>
    <p:sldId id="286" r:id="rId19"/>
    <p:sldId id="287" r:id="rId20"/>
    <p:sldId id="288" r:id="rId21"/>
    <p:sldId id="299" r:id="rId22"/>
    <p:sldId id="301" r:id="rId23"/>
    <p:sldId id="300" r:id="rId24"/>
    <p:sldId id="302" r:id="rId25"/>
    <p:sldId id="303" r:id="rId26"/>
    <p:sldId id="304" r:id="rId27"/>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2434" marR="52434" indent="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lvl1pPr>
    <a:lvl2pPr marL="52434" marR="52434" indent="34290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lvl2pPr>
    <a:lvl3pPr marL="52434" marR="52434" indent="68580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lvl3pPr>
    <a:lvl4pPr marL="52434" marR="52434" indent="102870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lvl4pPr>
    <a:lvl5pPr marL="52434" marR="52434" indent="137160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lvl5pPr>
    <a:lvl6pPr marL="52434" marR="52434" indent="171450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lvl6pPr>
    <a:lvl7pPr marL="52434" marR="52434" indent="205740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lvl7pPr>
    <a:lvl8pPr marL="52434" marR="52434" indent="240030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lvl8pPr>
    <a:lvl9pPr marL="52434" marR="52434" indent="274320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FFFFFF"/>
        </a:fontRef>
        <a:srgbClr val="FFFFFF"/>
      </a:tcTxStyle>
      <a:tcStyle>
        <a:tcBdr>
          <a:left>
            <a:ln w="38100" cap="flat">
              <a:solidFill>
                <a:srgbClr val="FFFFFF"/>
              </a:solidFill>
              <a:prstDash val="solid"/>
              <a:miter lim="400000"/>
            </a:ln>
          </a:left>
          <a:right>
            <a:ln w="38100" cap="flat">
              <a:solidFill>
                <a:srgbClr val="FFFFFF"/>
              </a:solidFill>
              <a:prstDash val="solid"/>
              <a:miter lim="400000"/>
            </a:ln>
          </a:right>
          <a:top>
            <a:ln w="38100" cap="flat">
              <a:solidFill>
                <a:srgbClr val="FFFFFF"/>
              </a:solidFill>
              <a:prstDash val="solid"/>
              <a:miter lim="400000"/>
            </a:ln>
          </a:top>
          <a:bottom>
            <a:ln w="38100" cap="flat">
              <a:solidFill>
                <a:srgbClr val="FFFFFF"/>
              </a:solidFill>
              <a:prstDash val="solid"/>
              <a:miter lim="400000"/>
            </a:ln>
          </a:bottom>
          <a:insideH>
            <a:ln w="38100" cap="flat">
              <a:solidFill>
                <a:srgbClr val="FFFFFF"/>
              </a:solidFill>
              <a:prstDash val="solid"/>
              <a:miter lim="400000"/>
            </a:ln>
          </a:insideH>
          <a:insideV>
            <a:ln w="381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38100" cap="flat">
              <a:solidFill>
                <a:srgbClr val="FFFFFF"/>
              </a:solidFill>
              <a:prstDash val="solid"/>
              <a:miter lim="400000"/>
            </a:ln>
          </a:left>
          <a:right>
            <a:ln w="38100" cap="flat">
              <a:solidFill>
                <a:srgbClr val="FFFFFF"/>
              </a:solidFill>
              <a:prstDash val="solid"/>
              <a:miter lim="400000"/>
            </a:ln>
          </a:right>
          <a:top>
            <a:ln w="38100" cap="flat">
              <a:solidFill>
                <a:srgbClr val="FFFFFF"/>
              </a:solidFill>
              <a:prstDash val="solid"/>
              <a:miter lim="400000"/>
            </a:ln>
          </a:top>
          <a:bottom>
            <a:ln w="38100" cap="flat">
              <a:solidFill>
                <a:srgbClr val="FFFFFF"/>
              </a:solidFill>
              <a:prstDash val="solid"/>
              <a:miter lim="400000"/>
            </a:ln>
          </a:bottom>
          <a:insideH>
            <a:ln w="38100" cap="flat">
              <a:solidFill>
                <a:srgbClr val="FFFFFF"/>
              </a:solidFill>
              <a:prstDash val="solid"/>
              <a:miter lim="400000"/>
            </a:ln>
          </a:insideH>
          <a:insideV>
            <a:ln w="38100" cap="flat">
              <a:solidFill>
                <a:srgbClr val="FFFFFF"/>
              </a:solidFill>
              <a:prstDash val="solid"/>
              <a:miter lim="400000"/>
            </a:ln>
          </a:insideV>
        </a:tcBdr>
        <a:fill>
          <a:solidFill>
            <a:srgbClr val="000000">
              <a:alpha val="25000"/>
            </a:srgbClr>
          </a:solidFill>
        </a:fill>
      </a:tcStyle>
    </a:firstCol>
    <a:la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Ref idx="minor">
          <a:srgbClr val="FFFFFF"/>
        </a:fontRef>
        <a:srgbClr val="FFFFFF"/>
      </a:tcTxStyle>
      <a:tcStyle>
        <a:tcBdr>
          <a:left>
            <a:ln w="38100" cap="flat">
              <a:solidFill>
                <a:srgbClr val="FFFFFF"/>
              </a:solidFill>
              <a:prstDash val="solid"/>
              <a:miter lim="400000"/>
            </a:ln>
          </a:left>
          <a:right>
            <a:ln w="38100" cap="flat">
              <a:solidFill>
                <a:srgbClr val="FFFFFF"/>
              </a:solidFill>
              <a:prstDash val="solid"/>
              <a:miter lim="400000"/>
            </a:ln>
          </a:right>
          <a:top>
            <a:ln w="38100" cap="flat">
              <a:solidFill>
                <a:srgbClr val="FFFFFF"/>
              </a:solidFill>
              <a:prstDash val="solid"/>
              <a:miter lim="400000"/>
            </a:ln>
          </a:top>
          <a:bottom>
            <a:ln w="38100" cap="flat">
              <a:solidFill>
                <a:srgbClr val="FFFFFF"/>
              </a:solidFill>
              <a:prstDash val="solid"/>
              <a:miter lim="400000"/>
            </a:ln>
          </a:bottom>
          <a:insideH>
            <a:ln w="38100" cap="flat">
              <a:solidFill>
                <a:srgbClr val="FFFFFF"/>
              </a:solidFill>
              <a:prstDash val="solid"/>
              <a:miter lim="400000"/>
            </a:ln>
          </a:insideH>
          <a:insideV>
            <a:ln w="38100" cap="flat">
              <a:solidFill>
                <a:srgbClr val="FFFFFF"/>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25973" autoAdjust="0"/>
  </p:normalViewPr>
  <p:slideViewPr>
    <p:cSldViewPr snapToGrid="0">
      <p:cViewPr varScale="1">
        <p:scale>
          <a:sx n="25" d="100"/>
          <a:sy n="25" d="100"/>
        </p:scale>
        <p:origin x="294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3" d="100"/>
          <a:sy n="103" d="100"/>
        </p:scale>
        <p:origin x="34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DD9073CA-610C-419D-B3C6-9CFC0CD322A4}" type="datetimeFigureOut">
              <a:rPr lang="en-US" smtClean="0"/>
              <a:t>11/16/2015</a:t>
            </a:fld>
            <a:endParaRPr lang="en-US"/>
          </a:p>
        </p:txBody>
      </p:sp>
      <p:sp>
        <p:nvSpPr>
          <p:cNvPr id="4" name="Footer Placeholder 3"/>
          <p:cNvSpPr>
            <a:spLocks noGrp="1"/>
          </p:cNvSpPr>
          <p:nvPr>
            <p:ph type="ftr" sz="quarter" idx="2"/>
          </p:nvPr>
        </p:nvSpPr>
        <p:spPr>
          <a:xfrm>
            <a:off x="0" y="8829429"/>
            <a:ext cx="3037840" cy="46697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1344" y="8829429"/>
            <a:ext cx="3037840" cy="466971"/>
          </a:xfrm>
          <a:prstGeom prst="rect">
            <a:avLst/>
          </a:prstGeom>
        </p:spPr>
        <p:txBody>
          <a:bodyPr vert="horz" lIns="93177" tIns="46589" rIns="93177" bIns="46589" rtlCol="0" anchor="b"/>
          <a:lstStyle>
            <a:lvl1pPr algn="r">
              <a:defRPr sz="1200"/>
            </a:lvl1pPr>
          </a:lstStyle>
          <a:p>
            <a:fld id="{E1A2D1B0-6192-426C-B827-49578BC6A04A}" type="slidenum">
              <a:rPr lang="en-US" smtClean="0"/>
              <a:t>‹#›</a:t>
            </a:fld>
            <a:endParaRPr lang="en-US"/>
          </a:p>
        </p:txBody>
      </p:sp>
    </p:spTree>
    <p:extLst>
      <p:ext uri="{BB962C8B-B14F-4D97-AF65-F5344CB8AC3E}">
        <p14:creationId xmlns:p14="http://schemas.microsoft.com/office/powerpoint/2010/main" val="196141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128" name="Shape 128"/>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831998226"/>
      </p:ext>
    </p:extLst>
  </p:cSld>
  <p:clrMap bg1="lt1" tx1="dk1" bg2="lt2" tx2="dk2" accent1="accent1" accent2="accent2" accent3="accent3" accent4="accent4" accent5="accent5" accent6="accent6" hlink="hlink" folHlink="folHlink"/>
  <p:notesStyle>
    <a:lvl1pPr defTabSz="749300" latinLnBrk="0">
      <a:defRPr sz="2200">
        <a:latin typeface="Lucida Grande"/>
        <a:ea typeface="Lucida Grande"/>
        <a:cs typeface="Lucida Grande"/>
        <a:sym typeface="Lucida Grande"/>
      </a:defRPr>
    </a:lvl1pPr>
    <a:lvl2pPr indent="228600" defTabSz="749300" latinLnBrk="0">
      <a:defRPr sz="2200">
        <a:latin typeface="Lucida Grande"/>
        <a:ea typeface="Lucida Grande"/>
        <a:cs typeface="Lucida Grande"/>
        <a:sym typeface="Lucida Grande"/>
      </a:defRPr>
    </a:lvl2pPr>
    <a:lvl3pPr indent="457200" defTabSz="749300" latinLnBrk="0">
      <a:defRPr sz="2200">
        <a:latin typeface="Lucida Grande"/>
        <a:ea typeface="Lucida Grande"/>
        <a:cs typeface="Lucida Grande"/>
        <a:sym typeface="Lucida Grande"/>
      </a:defRPr>
    </a:lvl3pPr>
    <a:lvl4pPr indent="685800" defTabSz="749300" latinLnBrk="0">
      <a:defRPr sz="2200">
        <a:latin typeface="Lucida Grande"/>
        <a:ea typeface="Lucida Grande"/>
        <a:cs typeface="Lucida Grande"/>
        <a:sym typeface="Lucida Grande"/>
      </a:defRPr>
    </a:lvl4pPr>
    <a:lvl5pPr indent="914400" defTabSz="749300" latinLnBrk="0">
      <a:defRPr sz="2200">
        <a:latin typeface="Lucida Grande"/>
        <a:ea typeface="Lucida Grande"/>
        <a:cs typeface="Lucida Grande"/>
        <a:sym typeface="Lucida Grande"/>
      </a:defRPr>
    </a:lvl5pPr>
    <a:lvl6pPr indent="1143000" defTabSz="749300" latinLnBrk="0">
      <a:defRPr sz="2200">
        <a:latin typeface="Lucida Grande"/>
        <a:ea typeface="Lucida Grande"/>
        <a:cs typeface="Lucida Grande"/>
        <a:sym typeface="Lucida Grande"/>
      </a:defRPr>
    </a:lvl6pPr>
    <a:lvl7pPr indent="1371600" defTabSz="749300" latinLnBrk="0">
      <a:defRPr sz="2200">
        <a:latin typeface="Lucida Grande"/>
        <a:ea typeface="Lucida Grande"/>
        <a:cs typeface="Lucida Grande"/>
        <a:sym typeface="Lucida Grande"/>
      </a:defRPr>
    </a:lvl7pPr>
    <a:lvl8pPr indent="1600200" defTabSz="749300" latinLnBrk="0">
      <a:defRPr sz="2200">
        <a:latin typeface="Lucida Grande"/>
        <a:ea typeface="Lucida Grande"/>
        <a:cs typeface="Lucida Grande"/>
        <a:sym typeface="Lucida Grande"/>
      </a:defRPr>
    </a:lvl8pPr>
    <a:lvl9pPr indent="1828800" defTabSz="7493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My name is Mats.</a:t>
            </a:r>
            <a:r>
              <a:rPr lang="en-US" sz="1800" baseline="0" dirty="0" smtClean="0"/>
              <a:t> I have been building NoSQL database engines for the past 18 years. </a:t>
            </a:r>
          </a:p>
          <a:p>
            <a:endParaRPr lang="en-US" sz="1800" baseline="0" dirty="0" smtClean="0"/>
          </a:p>
          <a:p>
            <a:r>
              <a:rPr lang="en-US" sz="1800" baseline="0" dirty="0" smtClean="0"/>
              <a:t>The first 14 years I build an object database engine called Objectivity/DB. This was using C++. </a:t>
            </a:r>
          </a:p>
          <a:p>
            <a:endParaRPr lang="en-US" sz="1800" baseline="0" dirty="0" smtClean="0"/>
          </a:p>
          <a:p>
            <a:r>
              <a:rPr lang="en-US" sz="1800" baseline="0" dirty="0" smtClean="0"/>
              <a:t>Today I will show how to build a database with only C# code.</a:t>
            </a:r>
          </a:p>
          <a:p>
            <a:endParaRPr lang="en-US" sz="1800" baseline="0" dirty="0" smtClean="0"/>
          </a:p>
          <a:p>
            <a:r>
              <a:rPr lang="en-US" sz="1800" baseline="0" dirty="0" smtClean="0"/>
              <a:t>I started building </a:t>
            </a:r>
            <a:r>
              <a:rPr lang="en-US" sz="1800" baseline="0" dirty="0" err="1" smtClean="0"/>
              <a:t>VelocityDB</a:t>
            </a:r>
            <a:r>
              <a:rPr lang="en-US" sz="1800" baseline="0" dirty="0" smtClean="0"/>
              <a:t> a few years ago. The hardest part is keeping it simple to use. Using C# instead of C++ helps, it is making it easier to use. </a:t>
            </a:r>
          </a:p>
          <a:p>
            <a:endParaRPr lang="en-US" sz="1800" baseline="0" dirty="0" smtClean="0"/>
          </a:p>
          <a:p>
            <a:r>
              <a:rPr lang="en-US" sz="1800" baseline="0" dirty="0" smtClean="0"/>
              <a:t>With an object database you can still choose to design your data classes with total freedom. This is great but it also makes each application unique, each with a different design. </a:t>
            </a:r>
          </a:p>
          <a:p>
            <a:endParaRPr lang="en-US" sz="1800" baseline="0" dirty="0" smtClean="0"/>
          </a:p>
          <a:p>
            <a:r>
              <a:rPr lang="en-US" sz="1800" baseline="0" dirty="0" smtClean="0"/>
              <a:t>Graph databases reduces the freedom of choice and makes you design your database with a fixed small set of options. This should make it simpler to use and as a builder of a graph database engine we can focus on optimizing these few data structures.</a:t>
            </a:r>
            <a:endParaRPr lang="en-US" sz="1800" dirty="0"/>
          </a:p>
        </p:txBody>
      </p:sp>
    </p:spTree>
    <p:extLst>
      <p:ext uri="{BB962C8B-B14F-4D97-AF65-F5344CB8AC3E}">
        <p14:creationId xmlns:p14="http://schemas.microsoft.com/office/powerpoint/2010/main" val="373424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for </a:t>
            </a:r>
            <a:r>
              <a:rPr lang="en-US" dirty="0" err="1" smtClean="0"/>
              <a:t>EdgeType</a:t>
            </a:r>
            <a:r>
              <a:rPr lang="en-US" dirty="0" smtClean="0"/>
              <a:t>, we want to</a:t>
            </a:r>
            <a:r>
              <a:rPr lang="en-US" baseline="0" dirty="0" smtClean="0"/>
              <a:t> create specific a specific type for edges of a certain kind. In this case we have an </a:t>
            </a:r>
            <a:r>
              <a:rPr lang="en-US" baseline="0" dirty="0" err="1" smtClean="0"/>
              <a:t>EdgeType</a:t>
            </a:r>
            <a:r>
              <a:rPr lang="en-US" baseline="0" dirty="0" smtClean="0"/>
              <a:t> for edges from a user Vertex to a rating Vertex.</a:t>
            </a:r>
          </a:p>
          <a:p>
            <a:endParaRPr lang="en-US" baseline="0" dirty="0" smtClean="0"/>
          </a:p>
          <a:p>
            <a:r>
              <a:rPr lang="en-US" baseline="0" dirty="0" smtClean="0"/>
              <a:t>We can specify that these type of edges are bidirectional and that the head </a:t>
            </a:r>
            <a:r>
              <a:rPr lang="en-US" baseline="0" dirty="0" err="1" smtClean="0"/>
              <a:t>VertexType</a:t>
            </a:r>
            <a:r>
              <a:rPr lang="en-US" baseline="0" dirty="0" smtClean="0"/>
              <a:t> is </a:t>
            </a:r>
            <a:r>
              <a:rPr lang="en-US" baseline="0" dirty="0" err="1" smtClean="0"/>
              <a:t>userType</a:t>
            </a:r>
            <a:r>
              <a:rPr lang="en-US" baseline="0" dirty="0" smtClean="0"/>
              <a:t> and tail </a:t>
            </a:r>
            <a:r>
              <a:rPr lang="en-US" baseline="0" dirty="0" err="1" smtClean="0"/>
              <a:t>VertexType</a:t>
            </a:r>
            <a:r>
              <a:rPr lang="en-US" baseline="0" dirty="0" smtClean="0"/>
              <a:t> is </a:t>
            </a:r>
            <a:r>
              <a:rPr lang="en-US" baseline="0" dirty="0" err="1" smtClean="0"/>
              <a:t>ratingType</a:t>
            </a:r>
            <a:r>
              <a:rPr lang="en-US" baseline="0" dirty="0" smtClean="0"/>
              <a:t>.</a:t>
            </a:r>
            <a:endParaRPr lang="en-US" dirty="0"/>
          </a:p>
        </p:txBody>
      </p:sp>
    </p:spTree>
    <p:extLst>
      <p:ext uri="{BB962C8B-B14F-4D97-AF65-F5344CB8AC3E}">
        <p14:creationId xmlns:p14="http://schemas.microsoft.com/office/powerpoint/2010/main" val="367365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idea with </a:t>
            </a:r>
            <a:r>
              <a:rPr lang="en-US" dirty="0" err="1" smtClean="0"/>
              <a:t>PropertyType</a:t>
            </a:r>
            <a:r>
              <a:rPr lang="en-US" dirty="0" smtClean="0"/>
              <a:t>, we want an object representing a certain type of property. In this case a property “Gender” on the </a:t>
            </a:r>
            <a:r>
              <a:rPr lang="en-US" dirty="0" err="1" smtClean="0"/>
              <a:t>VertexType</a:t>
            </a:r>
            <a:r>
              <a:rPr lang="en-US" dirty="0" smtClean="0"/>
              <a:t> </a:t>
            </a:r>
            <a:r>
              <a:rPr lang="en-US" dirty="0" err="1" smtClean="0"/>
              <a:t>userType</a:t>
            </a:r>
            <a:r>
              <a:rPr lang="en-US" dirty="0" smtClean="0"/>
              <a:t>.</a:t>
            </a:r>
          </a:p>
          <a:p>
            <a:endParaRPr lang="en-US" dirty="0" smtClean="0"/>
          </a:p>
          <a:p>
            <a:r>
              <a:rPr lang="en-US" dirty="0" smtClean="0"/>
              <a:t>When we create the property object,</a:t>
            </a:r>
            <a:r>
              <a:rPr lang="en-US" baseline="0" dirty="0" smtClean="0"/>
              <a:t> we specify what type of values this type of property will have.</a:t>
            </a:r>
          </a:p>
          <a:p>
            <a:endParaRPr lang="en-US" baseline="0" dirty="0" smtClean="0"/>
          </a:p>
          <a:p>
            <a:r>
              <a:rPr lang="en-US" baseline="0" dirty="0" smtClean="0"/>
              <a:t>Values can be indexed or not.</a:t>
            </a:r>
            <a:endParaRPr lang="en-US" dirty="0"/>
          </a:p>
        </p:txBody>
      </p:sp>
    </p:spTree>
    <p:extLst>
      <p:ext uri="{BB962C8B-B14F-4D97-AF65-F5344CB8AC3E}">
        <p14:creationId xmlns:p14="http://schemas.microsoft.com/office/powerpoint/2010/main" val="291737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may</a:t>
            </a:r>
            <a:r>
              <a:rPr lang="en-US" baseline="0" dirty="0" smtClean="0"/>
              <a:t> want to have </a:t>
            </a:r>
            <a:r>
              <a:rPr lang="en-US" baseline="0" dirty="0" err="1" smtClean="0"/>
              <a:t>VertexType</a:t>
            </a:r>
            <a:r>
              <a:rPr lang="en-US" baseline="0" dirty="0" smtClean="0"/>
              <a:t> “User” and another </a:t>
            </a:r>
            <a:r>
              <a:rPr lang="en-US" baseline="0" dirty="0" err="1" smtClean="0"/>
              <a:t>VertexType</a:t>
            </a:r>
            <a:r>
              <a:rPr lang="en-US" baseline="0" dirty="0" smtClean="0"/>
              <a:t> based on “User” called “</a:t>
            </a:r>
            <a:r>
              <a:rPr lang="en-US" baseline="0" dirty="0" err="1" smtClean="0"/>
              <a:t>PowerUser</a:t>
            </a:r>
            <a:r>
              <a:rPr lang="en-US" baseline="0" dirty="0" smtClean="0"/>
              <a:t>”.</a:t>
            </a:r>
          </a:p>
          <a:p>
            <a:r>
              <a:rPr lang="en-US" baseline="0" dirty="0" smtClean="0"/>
              <a:t>We can do that by specifying </a:t>
            </a:r>
            <a:r>
              <a:rPr lang="en-US" baseline="0" dirty="0" err="1" smtClean="0"/>
              <a:t>userType</a:t>
            </a:r>
            <a:r>
              <a:rPr lang="en-US" baseline="0" dirty="0" smtClean="0"/>
              <a:t> as the base type when we create the “</a:t>
            </a:r>
            <a:r>
              <a:rPr lang="en-US" baseline="0" dirty="0" err="1" smtClean="0"/>
              <a:t>PowerUser</a:t>
            </a:r>
            <a:r>
              <a:rPr lang="en-US" baseline="0" dirty="0" smtClean="0"/>
              <a:t>” </a:t>
            </a:r>
            <a:r>
              <a:rPr lang="en-US" baseline="0" dirty="0" err="1" smtClean="0"/>
              <a:t>VertexType</a:t>
            </a:r>
            <a:r>
              <a:rPr lang="en-US" baseline="0" dirty="0" smtClean="0"/>
              <a:t>.</a:t>
            </a:r>
          </a:p>
          <a:p>
            <a:r>
              <a:rPr lang="en-US" baseline="0" dirty="0" smtClean="0"/>
              <a:t>We can take advantage of this polymorphism is </a:t>
            </a:r>
            <a:r>
              <a:rPr lang="en-US" baseline="0" dirty="0" err="1" smtClean="0"/>
              <a:t>api</a:t>
            </a:r>
            <a:r>
              <a:rPr lang="en-US" baseline="0" dirty="0" smtClean="0"/>
              <a:t> such as getting all the edges of an </a:t>
            </a:r>
            <a:r>
              <a:rPr lang="en-US" baseline="0" dirty="0" err="1" smtClean="0"/>
              <a:t>EdgeType</a:t>
            </a:r>
            <a:r>
              <a:rPr lang="en-US" baseline="0" dirty="0" smtClean="0"/>
              <a:t>. If we specify true for the parameter, we also can all edges that are based on this edge type.</a:t>
            </a:r>
          </a:p>
        </p:txBody>
      </p:sp>
    </p:spTree>
    <p:extLst>
      <p:ext uri="{BB962C8B-B14F-4D97-AF65-F5344CB8AC3E}">
        <p14:creationId xmlns:p14="http://schemas.microsoft.com/office/powerpoint/2010/main" val="2661634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2446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how to download and license management.</a:t>
            </a:r>
          </a:p>
          <a:p>
            <a:endParaRPr lang="en-US" dirty="0"/>
          </a:p>
        </p:txBody>
      </p:sp>
    </p:spTree>
    <p:extLst>
      <p:ext uri="{BB962C8B-B14F-4D97-AF65-F5344CB8AC3E}">
        <p14:creationId xmlns:p14="http://schemas.microsoft.com/office/powerpoint/2010/main" val="203029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over to use Visual Studio.</a:t>
            </a:r>
            <a:r>
              <a:rPr lang="en-US" baseline="0" dirty="0" smtClean="0"/>
              <a:t> </a:t>
            </a:r>
            <a:endParaRPr lang="en-US" dirty="0"/>
          </a:p>
        </p:txBody>
      </p:sp>
    </p:spTree>
    <p:extLst>
      <p:ext uri="{BB962C8B-B14F-4D97-AF65-F5344CB8AC3E}">
        <p14:creationId xmlns:p14="http://schemas.microsoft.com/office/powerpoint/2010/main" val="953035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245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err="1" smtClean="0"/>
              <a:t>DatabaseManager</a:t>
            </a:r>
            <a:r>
              <a:rPr lang="en-US" baseline="0" dirty="0" smtClean="0"/>
              <a:t> live with </a:t>
            </a:r>
            <a:r>
              <a:rPr lang="en-US" baseline="0" dirty="0" err="1" smtClean="0"/>
              <a:t>VelocityGraphQuickStart</a:t>
            </a:r>
            <a:r>
              <a:rPr lang="en-US" baseline="0" dirty="0" smtClean="0"/>
              <a:t> data</a:t>
            </a:r>
            <a:endParaRPr lang="en-US" dirty="0"/>
          </a:p>
        </p:txBody>
      </p:sp>
    </p:spTree>
    <p:extLst>
      <p:ext uri="{BB962C8B-B14F-4D97-AF65-F5344CB8AC3E}">
        <p14:creationId xmlns:p14="http://schemas.microsoft.com/office/powerpoint/2010/main" val="1525441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err="1" smtClean="0"/>
              <a:t>StackOverflow</a:t>
            </a:r>
            <a:r>
              <a:rPr lang="en-US" dirty="0" smtClean="0"/>
              <a:t> web site and describe problem.</a:t>
            </a:r>
            <a:endParaRPr lang="en-US" dirty="0"/>
          </a:p>
        </p:txBody>
      </p:sp>
    </p:spTree>
    <p:extLst>
      <p:ext uri="{BB962C8B-B14F-4D97-AF65-F5344CB8AC3E}">
        <p14:creationId xmlns:p14="http://schemas.microsoft.com/office/powerpoint/2010/main" val="392157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42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3537">
              <a:defRPr/>
            </a:pPr>
            <a:r>
              <a:rPr lang="en-US" baseline="0" dirty="0" smtClean="0"/>
              <a:t>A couple of years ago I got a request to do a graph database as an extension to </a:t>
            </a:r>
            <a:r>
              <a:rPr lang="en-US" baseline="0" dirty="0" err="1" smtClean="0"/>
              <a:t>VelocityDB</a:t>
            </a:r>
            <a:r>
              <a:rPr lang="en-US" baseline="0" dirty="0" smtClean="0"/>
              <a:t>. </a:t>
            </a:r>
          </a:p>
          <a:p>
            <a:pPr defTabSz="763537">
              <a:defRPr/>
            </a:pPr>
            <a:endParaRPr lang="en-US" baseline="0" dirty="0" smtClean="0"/>
          </a:p>
          <a:p>
            <a:pPr defTabSz="763537">
              <a:defRPr/>
            </a:pPr>
            <a:r>
              <a:rPr lang="en-US" baseline="0" dirty="0" smtClean="0"/>
              <a:t>I got input from other graph databases such as DEX – now called </a:t>
            </a:r>
            <a:r>
              <a:rPr lang="en-US" baseline="0" dirty="0" err="1" smtClean="0"/>
              <a:t>sparcsee</a:t>
            </a:r>
            <a:r>
              <a:rPr lang="en-US" baseline="0" dirty="0" smtClean="0"/>
              <a:t> but mainly it was driven by input from </a:t>
            </a:r>
            <a:r>
              <a:rPr lang="en-US" baseline="0" dirty="0" err="1" smtClean="0"/>
              <a:t>VelocityDB</a:t>
            </a:r>
            <a:r>
              <a:rPr lang="en-US" baseline="0" dirty="0" smtClean="0"/>
              <a:t> user’s around the world. </a:t>
            </a:r>
          </a:p>
          <a:p>
            <a:pPr defTabSz="763537">
              <a:defRPr/>
            </a:pPr>
            <a:endParaRPr lang="en-US" baseline="0" dirty="0" smtClean="0"/>
          </a:p>
          <a:p>
            <a:pPr defTabSz="763537">
              <a:defRPr/>
            </a:pPr>
            <a:r>
              <a:rPr lang="en-US" baseline="0" dirty="0" smtClean="0"/>
              <a:t>Most of the input came from Vidar at </a:t>
            </a:r>
            <a:r>
              <a:rPr lang="en-US" baseline="0" dirty="0" err="1" smtClean="0"/>
              <a:t>WebNodes</a:t>
            </a:r>
            <a:r>
              <a:rPr lang="en-US" baseline="0" dirty="0" smtClean="0"/>
              <a:t> in Norway but I also got input from a user in India and another one in </a:t>
            </a:r>
            <a:r>
              <a:rPr lang="en-US" baseline="0" dirty="0" err="1" smtClean="0"/>
              <a:t>Austrailia</a:t>
            </a:r>
            <a:r>
              <a:rPr lang="en-US" baseline="0" dirty="0" smtClean="0"/>
              <a:t>. </a:t>
            </a:r>
          </a:p>
          <a:p>
            <a:pPr defTabSz="763537">
              <a:defRPr/>
            </a:pPr>
            <a:endParaRPr lang="en-US" baseline="0" dirty="0" smtClean="0"/>
          </a:p>
          <a:p>
            <a:pPr defTabSz="763537">
              <a:defRPr/>
            </a:pPr>
            <a:r>
              <a:rPr lang="en-US" baseline="0" dirty="0" smtClean="0"/>
              <a:t>Louis-Pierre in Canada is also an important collaborator.</a:t>
            </a:r>
            <a:endParaRPr lang="en-US" dirty="0" smtClean="0"/>
          </a:p>
          <a:p>
            <a:endParaRPr lang="en-US" dirty="0"/>
          </a:p>
        </p:txBody>
      </p:sp>
    </p:spTree>
    <p:extLst>
      <p:ext uri="{BB962C8B-B14F-4D97-AF65-F5344CB8AC3E}">
        <p14:creationId xmlns:p14="http://schemas.microsoft.com/office/powerpoint/2010/main" val="229408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6100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7677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way to represent this in a graph is like this.</a:t>
            </a:r>
          </a:p>
          <a:p>
            <a:endParaRPr lang="en-US" baseline="0" dirty="0" smtClean="0"/>
          </a:p>
          <a:p>
            <a:r>
              <a:rPr lang="en-US" baseline="0" dirty="0" smtClean="0"/>
              <a:t>Create 168,000 user vertices and 10 rating vertices (one for each possible rating)</a:t>
            </a:r>
          </a:p>
          <a:p>
            <a:endParaRPr lang="en-US" baseline="0" dirty="0" smtClean="0"/>
          </a:p>
          <a:p>
            <a:r>
              <a:rPr lang="en-US" baseline="0" dirty="0" smtClean="0"/>
              <a:t>For each rating create an edge from rater user to rated user and another edge from rated user to its rating. Do so for all 17 million ratings.</a:t>
            </a:r>
            <a:endParaRPr lang="en-US" dirty="0"/>
          </a:p>
        </p:txBody>
      </p:sp>
    </p:spTree>
    <p:extLst>
      <p:ext uri="{BB962C8B-B14F-4D97-AF65-F5344CB8AC3E}">
        <p14:creationId xmlns:p14="http://schemas.microsoft.com/office/powerpoint/2010/main" val="3837434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this data and our graph we want to be</a:t>
            </a:r>
            <a:r>
              <a:rPr lang="en-US" baseline="0" dirty="0" smtClean="0"/>
              <a:t> able to do the following queries.</a:t>
            </a:r>
            <a:endParaRPr lang="en-US" dirty="0"/>
          </a:p>
        </p:txBody>
      </p:sp>
    </p:spTree>
    <p:extLst>
      <p:ext uri="{BB962C8B-B14F-4D97-AF65-F5344CB8AC3E}">
        <p14:creationId xmlns:p14="http://schemas.microsoft.com/office/powerpoint/2010/main" val="3045623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pick one of them</a:t>
            </a:r>
            <a:endParaRPr lang="en-US" dirty="0"/>
          </a:p>
        </p:txBody>
      </p:sp>
    </p:spTree>
    <p:extLst>
      <p:ext uri="{BB962C8B-B14F-4D97-AF65-F5344CB8AC3E}">
        <p14:creationId xmlns:p14="http://schemas.microsoft.com/office/powerpoint/2010/main" val="1924883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Vertica web page.</a:t>
            </a:r>
            <a:endParaRPr lang="en-US" dirty="0"/>
          </a:p>
        </p:txBody>
      </p:sp>
    </p:spTree>
    <p:extLst>
      <p:ext uri="{BB962C8B-B14F-4D97-AF65-F5344CB8AC3E}">
        <p14:creationId xmlns:p14="http://schemas.microsoft.com/office/powerpoint/2010/main" val="3778526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and Show Oracle of Bacon web page</a:t>
            </a:r>
            <a:endParaRPr lang="en-US" dirty="0"/>
          </a:p>
        </p:txBody>
      </p:sp>
    </p:spTree>
    <p:extLst>
      <p:ext uri="{BB962C8B-B14F-4D97-AF65-F5344CB8AC3E}">
        <p14:creationId xmlns:p14="http://schemas.microsoft.com/office/powerpoint/2010/main" val="136915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by talking about the basic structure of a property graph database. It is really simple: graph, vertex, edge and properties.</a:t>
            </a:r>
          </a:p>
          <a:p>
            <a:endParaRPr lang="en-US" baseline="0" dirty="0" smtClean="0"/>
          </a:p>
          <a:p>
            <a:r>
              <a:rPr lang="en-US" baseline="0" dirty="0" smtClean="0"/>
              <a:t>Vertex is called node is some other graph databases such as Neo4J.</a:t>
            </a:r>
          </a:p>
          <a:p>
            <a:endParaRPr lang="en-US" baseline="0" dirty="0" smtClean="0"/>
          </a:p>
          <a:p>
            <a:r>
              <a:rPr lang="en-US" baseline="0" dirty="0" smtClean="0"/>
              <a:t>Edge is a relation or connection between vertices.</a:t>
            </a:r>
          </a:p>
          <a:p>
            <a:endParaRPr lang="en-US" baseline="0" dirty="0" smtClean="0"/>
          </a:p>
          <a:p>
            <a:r>
              <a:rPr lang="en-US" baseline="0" dirty="0" smtClean="0"/>
              <a:t>Both edges and vertices can have one or more key value properties.</a:t>
            </a:r>
          </a:p>
          <a:p>
            <a:endParaRPr lang="en-US" baseline="0" dirty="0" smtClean="0"/>
          </a:p>
          <a:p>
            <a:r>
              <a:rPr lang="en-US" baseline="0" dirty="0" smtClean="0"/>
              <a:t>The key of property is always a string.</a:t>
            </a:r>
          </a:p>
          <a:p>
            <a:endParaRPr lang="en-US" baseline="0" dirty="0" smtClean="0"/>
          </a:p>
          <a:p>
            <a:r>
              <a:rPr lang="en-US" baseline="0" dirty="0" smtClean="0"/>
              <a:t>Each edge and Vertex have an associated id.</a:t>
            </a:r>
            <a:endParaRPr lang="en-US" dirty="0"/>
          </a:p>
        </p:txBody>
      </p:sp>
    </p:spTree>
    <p:extLst>
      <p:ext uri="{BB962C8B-B14F-4D97-AF65-F5344CB8AC3E}">
        <p14:creationId xmlns:p14="http://schemas.microsoft.com/office/powerpoint/2010/main" val="425481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object that has incoming and outgoing edges.</a:t>
            </a:r>
          </a:p>
          <a:p>
            <a:endParaRPr lang="en-US" dirty="0" smtClean="0"/>
          </a:p>
          <a:p>
            <a:r>
              <a:rPr lang="en-US" dirty="0" smtClean="0"/>
              <a:t>A vertex has an id and can have multiple properties.</a:t>
            </a:r>
          </a:p>
          <a:p>
            <a:endParaRPr lang="en-US" dirty="0"/>
          </a:p>
        </p:txBody>
      </p:sp>
    </p:spTree>
    <p:extLst>
      <p:ext uri="{BB962C8B-B14F-4D97-AF65-F5344CB8AC3E}">
        <p14:creationId xmlns:p14="http://schemas.microsoft.com/office/powerpoint/2010/main" val="35929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3537">
              <a:defRPr/>
            </a:pPr>
            <a:r>
              <a:rPr lang="en-US" dirty="0" smtClean="0">
                <a:solidFill>
                  <a:schemeClr val="bg2"/>
                </a:solidFill>
              </a:rPr>
              <a:t>An object that has a tail and head vertex.</a:t>
            </a:r>
          </a:p>
          <a:p>
            <a:pPr defTabSz="763537">
              <a:defRPr/>
            </a:pPr>
            <a:endParaRPr lang="en-US" dirty="0" smtClean="0">
              <a:solidFill>
                <a:schemeClr val="bg2"/>
              </a:solidFill>
            </a:endParaRPr>
          </a:p>
          <a:p>
            <a:pPr defTabSz="763537">
              <a:defRPr/>
            </a:pPr>
            <a:r>
              <a:rPr lang="en-US" dirty="0" smtClean="0">
                <a:solidFill>
                  <a:schemeClr val="bg2"/>
                </a:solidFill>
              </a:rPr>
              <a:t>At</a:t>
            </a:r>
            <a:r>
              <a:rPr lang="en-US" baseline="0" dirty="0" smtClean="0">
                <a:solidFill>
                  <a:schemeClr val="bg2"/>
                </a:solidFill>
              </a:rPr>
              <a:t> the tail end, the outgoing side, of an edge we have the tail vertex.</a:t>
            </a:r>
          </a:p>
          <a:p>
            <a:pPr defTabSz="763537">
              <a:defRPr/>
            </a:pPr>
            <a:endParaRPr lang="en-US" baseline="0" dirty="0" smtClean="0">
              <a:solidFill>
                <a:schemeClr val="bg2"/>
              </a:solidFill>
            </a:endParaRPr>
          </a:p>
          <a:p>
            <a:pPr defTabSz="763537">
              <a:defRPr/>
            </a:pPr>
            <a:r>
              <a:rPr lang="en-US" baseline="0" dirty="0" smtClean="0">
                <a:solidFill>
                  <a:schemeClr val="bg2"/>
                </a:solidFill>
              </a:rPr>
              <a:t>At the head end, the incoming side, of an edge we have the head vertex.</a:t>
            </a:r>
          </a:p>
          <a:p>
            <a:pPr defTabSz="763537">
              <a:defRPr/>
            </a:pPr>
            <a:endParaRPr lang="en-US" baseline="0" dirty="0" smtClean="0">
              <a:solidFill>
                <a:schemeClr val="bg2"/>
              </a:solidFill>
            </a:endParaRPr>
          </a:p>
          <a:p>
            <a:pPr defTabSz="763537">
              <a:defRPr/>
            </a:pPr>
            <a:r>
              <a:rPr lang="en-US" baseline="0" dirty="0" smtClean="0">
                <a:solidFill>
                  <a:schemeClr val="bg2"/>
                </a:solidFill>
              </a:rPr>
              <a:t>An edge can be either one directional or </a:t>
            </a:r>
            <a:r>
              <a:rPr lang="en-US" baseline="0" dirty="0" err="1" smtClean="0">
                <a:solidFill>
                  <a:schemeClr val="bg2"/>
                </a:solidFill>
              </a:rPr>
              <a:t>biderectional</a:t>
            </a:r>
            <a:r>
              <a:rPr lang="en-US" baseline="0" dirty="0" smtClean="0">
                <a:solidFill>
                  <a:schemeClr val="bg2"/>
                </a:solidFill>
              </a:rPr>
              <a:t>.</a:t>
            </a:r>
            <a:endParaRPr lang="en-US" dirty="0" smtClean="0">
              <a:solidFill>
                <a:schemeClr val="bg2"/>
              </a:solidFill>
            </a:endParaRPr>
          </a:p>
        </p:txBody>
      </p:sp>
    </p:spTree>
    <p:extLst>
      <p:ext uri="{BB962C8B-B14F-4D97-AF65-F5344CB8AC3E}">
        <p14:creationId xmlns:p14="http://schemas.microsoft.com/office/powerpoint/2010/main" val="285893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Java property graph databases we have an interface standard called </a:t>
            </a:r>
            <a:r>
              <a:rPr lang="en-US" baseline="0" dirty="0" err="1" smtClean="0"/>
              <a:t>TinkerPop</a:t>
            </a:r>
            <a:r>
              <a:rPr lang="en-US" baseline="0" dirty="0" smtClean="0"/>
              <a:t>/Blueprints.</a:t>
            </a:r>
          </a:p>
          <a:p>
            <a:endParaRPr lang="en-US" baseline="0" dirty="0" smtClean="0"/>
          </a:p>
          <a:p>
            <a:r>
              <a:rPr lang="en-US" baseline="0" dirty="0" smtClean="0"/>
              <a:t>A couple of years ago, Louis-Pierre in Canada ported the Java interfaces to C#, he named it </a:t>
            </a:r>
            <a:r>
              <a:rPr lang="en-US" baseline="0" dirty="0" err="1" smtClean="0"/>
              <a:t>Frontenac.Blueprints</a:t>
            </a:r>
            <a:r>
              <a:rPr lang="en-US" baseline="0" dirty="0" smtClean="0"/>
              <a:t>.</a:t>
            </a:r>
          </a:p>
          <a:p>
            <a:endParaRPr lang="en-US" baseline="0" dirty="0" smtClean="0"/>
          </a:p>
          <a:p>
            <a:r>
              <a:rPr lang="en-US" dirty="0" smtClean="0"/>
              <a:t>Obviously,</a:t>
            </a:r>
            <a:r>
              <a:rPr lang="en-US" baseline="0" dirty="0" smtClean="0"/>
              <a:t> we made </a:t>
            </a:r>
            <a:r>
              <a:rPr lang="en-US" baseline="0" dirty="0" err="1" smtClean="0"/>
              <a:t>VelocityGraph</a:t>
            </a:r>
            <a:r>
              <a:rPr lang="en-US" baseline="0" dirty="0" smtClean="0"/>
              <a:t> implement the </a:t>
            </a:r>
            <a:r>
              <a:rPr lang="en-US" baseline="0" dirty="0" err="1" smtClean="0"/>
              <a:t>Frontenac.Blueprints</a:t>
            </a:r>
            <a:r>
              <a:rPr lang="en-US" baseline="0" dirty="0" smtClean="0"/>
              <a:t> interfaces.</a:t>
            </a:r>
            <a:endParaRPr lang="en-US" dirty="0"/>
          </a:p>
        </p:txBody>
      </p:sp>
    </p:spTree>
    <p:extLst>
      <p:ext uri="{BB962C8B-B14F-4D97-AF65-F5344CB8AC3E}">
        <p14:creationId xmlns:p14="http://schemas.microsoft.com/office/powerpoint/2010/main" val="104478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Neo4J claims it is schema less but …</a:t>
            </a:r>
            <a:endParaRPr lang="en-US" dirty="0"/>
          </a:p>
        </p:txBody>
      </p:sp>
    </p:spTree>
    <p:extLst>
      <p:ext uri="{BB962C8B-B14F-4D97-AF65-F5344CB8AC3E}">
        <p14:creationId xmlns:p14="http://schemas.microsoft.com/office/powerpoint/2010/main" val="155937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more structure, a light weight schema, so that a complex graph can be done efficiently and is readable. </a:t>
            </a:r>
          </a:p>
          <a:p>
            <a:endParaRPr lang="en-US" baseline="0" dirty="0" smtClean="0"/>
          </a:p>
          <a:p>
            <a:r>
              <a:rPr lang="en-US" baseline="0" dirty="0" err="1" smtClean="0"/>
              <a:t>VelocityGraph</a:t>
            </a:r>
            <a:r>
              <a:rPr lang="en-US" baseline="0" dirty="0" smtClean="0"/>
              <a:t> is an extension to the object database </a:t>
            </a:r>
            <a:r>
              <a:rPr lang="en-US" baseline="0" dirty="0" err="1" smtClean="0"/>
              <a:t>VelocityDB</a:t>
            </a:r>
            <a:r>
              <a:rPr lang="en-US" baseline="0" dirty="0" smtClean="0"/>
              <a:t>. </a:t>
            </a:r>
          </a:p>
          <a:p>
            <a:endParaRPr lang="en-US" baseline="0" dirty="0" smtClean="0"/>
          </a:p>
          <a:p>
            <a:r>
              <a:rPr lang="en-US" baseline="0" dirty="0" smtClean="0"/>
              <a:t>Each  </a:t>
            </a:r>
            <a:r>
              <a:rPr lang="en-US" baseline="0" dirty="0" err="1" smtClean="0"/>
              <a:t>VelocityDB</a:t>
            </a:r>
            <a:r>
              <a:rPr lang="en-US" baseline="0" dirty="0" smtClean="0"/>
              <a:t> application has a unique schema but a typical </a:t>
            </a:r>
            <a:r>
              <a:rPr lang="en-US" baseline="0" dirty="0" err="1" smtClean="0"/>
              <a:t>VelocityGraph</a:t>
            </a:r>
            <a:r>
              <a:rPr lang="en-US" baseline="0" dirty="0" smtClean="0"/>
              <a:t> application has a fixed schema as far as </a:t>
            </a:r>
            <a:r>
              <a:rPr lang="en-US" baseline="0" dirty="0" err="1" smtClean="0"/>
              <a:t>VelocityDB</a:t>
            </a:r>
            <a:r>
              <a:rPr lang="en-US" baseline="0" dirty="0" smtClean="0"/>
              <a:t> is concerned. </a:t>
            </a:r>
          </a:p>
          <a:p>
            <a:endParaRPr lang="en-US" baseline="0" dirty="0" smtClean="0"/>
          </a:p>
          <a:p>
            <a:r>
              <a:rPr lang="en-US" baseline="0" dirty="0" smtClean="0"/>
              <a:t>However, we add some structure to </a:t>
            </a:r>
            <a:r>
              <a:rPr lang="en-US" baseline="0" dirty="0" err="1" smtClean="0"/>
              <a:t>VelocityGraph</a:t>
            </a:r>
            <a:r>
              <a:rPr lang="en-US" baseline="0" dirty="0" smtClean="0"/>
              <a:t> by introducing Vertex, Edge and property types.</a:t>
            </a:r>
          </a:p>
          <a:p>
            <a:endParaRPr lang="en-US" baseline="0" dirty="0" smtClean="0"/>
          </a:p>
          <a:p>
            <a:r>
              <a:rPr lang="en-US" baseline="0" dirty="0" smtClean="0"/>
              <a:t>As requested we also added polymorphism to vertex and edge types.</a:t>
            </a:r>
          </a:p>
          <a:p>
            <a:endParaRPr lang="en-US" baseline="0" dirty="0" smtClean="0"/>
          </a:p>
          <a:p>
            <a:r>
              <a:rPr lang="en-US" baseline="0" dirty="0" smtClean="0"/>
              <a:t>Since </a:t>
            </a:r>
            <a:r>
              <a:rPr lang="en-US" baseline="0" dirty="0" err="1" smtClean="0"/>
              <a:t>VelocityGraph</a:t>
            </a:r>
            <a:r>
              <a:rPr lang="en-US" baseline="0" dirty="0" smtClean="0"/>
              <a:t> is build on </a:t>
            </a:r>
            <a:r>
              <a:rPr lang="en-US" baseline="0" dirty="0" err="1" smtClean="0"/>
              <a:t>VelocityDB</a:t>
            </a:r>
            <a:r>
              <a:rPr lang="en-US" baseline="0" dirty="0" smtClean="0"/>
              <a:t>, we can easily support property values of any C# type.</a:t>
            </a:r>
            <a:endParaRPr lang="en-US" dirty="0"/>
          </a:p>
        </p:txBody>
      </p:sp>
    </p:spTree>
    <p:extLst>
      <p:ext uri="{BB962C8B-B14F-4D97-AF65-F5344CB8AC3E}">
        <p14:creationId xmlns:p14="http://schemas.microsoft.com/office/powerpoint/2010/main" val="147055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VetexType </a:t>
            </a:r>
            <a:endParaRPr lang="en-US" dirty="0" smtClean="0"/>
          </a:p>
          <a:p>
            <a:endParaRPr lang="en-US" dirty="0" smtClean="0"/>
          </a:p>
          <a:p>
            <a:r>
              <a:rPr lang="en-US" dirty="0" smtClean="0"/>
              <a:t>We</a:t>
            </a:r>
            <a:r>
              <a:rPr lang="en-US" baseline="0" dirty="0" smtClean="0"/>
              <a:t> want a C# type associated with a particular type of Vertex. In this case a User Vertex.</a:t>
            </a:r>
          </a:p>
          <a:p>
            <a:endParaRPr lang="en-US" baseline="0" dirty="0" smtClean="0"/>
          </a:p>
          <a:p>
            <a:r>
              <a:rPr lang="en-US" baseline="0" dirty="0" smtClean="0"/>
              <a:t>We create the new </a:t>
            </a:r>
            <a:r>
              <a:rPr lang="en-US" baseline="0" dirty="0" err="1" smtClean="0"/>
              <a:t>VertexType</a:t>
            </a:r>
            <a:r>
              <a:rPr lang="en-US" baseline="0" dirty="0" smtClean="0"/>
              <a:t> by specifying the name “User”, the value type as being integer and we want values to be indexed for quick lookup by value.</a:t>
            </a:r>
          </a:p>
          <a:p>
            <a:endParaRPr lang="en-US" baseline="0" dirty="0" smtClean="0"/>
          </a:p>
          <a:p>
            <a:r>
              <a:rPr lang="en-US" dirty="0" smtClean="0"/>
              <a:t>The</a:t>
            </a:r>
            <a:r>
              <a:rPr lang="en-US" baseline="0" dirty="0" smtClean="0"/>
              <a:t> equivalent to a </a:t>
            </a:r>
            <a:r>
              <a:rPr lang="en-US" baseline="0" dirty="0" err="1" smtClean="0"/>
              <a:t>VertexType</a:t>
            </a:r>
            <a:r>
              <a:rPr lang="en-US" baseline="0" dirty="0" smtClean="0"/>
              <a:t> is found in other databases supporting graph </a:t>
            </a:r>
            <a:r>
              <a:rPr lang="en-US" baseline="0" dirty="0" err="1" smtClean="0"/>
              <a:t>api</a:t>
            </a:r>
            <a:r>
              <a:rPr lang="en-US" baseline="0" dirty="0" smtClean="0"/>
              <a:t>, for instance </a:t>
            </a:r>
            <a:r>
              <a:rPr lang="en-US" baseline="0" dirty="0" err="1" smtClean="0"/>
              <a:t>OrientDB</a:t>
            </a:r>
            <a:r>
              <a:rPr lang="en-US" baseline="0" dirty="0" smtClean="0"/>
              <a:t> and </a:t>
            </a:r>
            <a:r>
              <a:rPr lang="en-US" baseline="0" dirty="0" err="1" smtClean="0"/>
              <a:t>Sparksee</a:t>
            </a:r>
            <a:endParaRPr lang="en-US" dirty="0"/>
          </a:p>
        </p:txBody>
      </p:sp>
    </p:spTree>
    <p:extLst>
      <p:ext uri="{BB962C8B-B14F-4D97-AF65-F5344CB8AC3E}">
        <p14:creationId xmlns:p14="http://schemas.microsoft.com/office/powerpoint/2010/main" val="1918205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3004803" cy="97536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1" y="1"/>
            <a:ext cx="3278295" cy="97536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2702561" y="1596249"/>
            <a:ext cx="9377680" cy="3395698"/>
          </a:xfrm>
        </p:spPr>
        <p:txBody>
          <a:bodyPr anchor="b">
            <a:normAutofit/>
          </a:bodyPr>
          <a:lstStyle>
            <a:lvl1pPr algn="l">
              <a:defRPr sz="6827"/>
            </a:lvl1pPr>
          </a:lstStyle>
          <a:p>
            <a:r>
              <a:rPr lang="en-US" smtClean="0"/>
              <a:t>Click to edit Master title style</a:t>
            </a:r>
            <a:endParaRPr lang="en-US" dirty="0"/>
          </a:p>
        </p:txBody>
      </p:sp>
      <p:sp>
        <p:nvSpPr>
          <p:cNvPr id="3" name="Subtitle 2"/>
          <p:cNvSpPr>
            <a:spLocks noGrp="1"/>
          </p:cNvSpPr>
          <p:nvPr>
            <p:ph type="subTitle" idx="1"/>
          </p:nvPr>
        </p:nvSpPr>
        <p:spPr>
          <a:xfrm>
            <a:off x="2702561" y="5122898"/>
            <a:ext cx="9377680" cy="2354862"/>
          </a:xfrm>
        </p:spPr>
        <p:txBody>
          <a:bodyPr>
            <a:normAutofit/>
          </a:bodyPr>
          <a:lstStyle>
            <a:lvl1pPr marL="0" indent="0" algn="l">
              <a:buNone/>
              <a:defRPr sz="2844" cap="all" baseline="0">
                <a:solidFill>
                  <a:schemeClr val="tx2"/>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smtClean="0"/>
              <a:t>Click to edit Master subtitle style</a:t>
            </a:r>
            <a:endParaRPr lang="en-US" dirty="0"/>
          </a:p>
        </p:txBody>
      </p:sp>
      <p:sp>
        <p:nvSpPr>
          <p:cNvPr id="4" name="Date Placeholder 3"/>
          <p:cNvSpPr>
            <a:spLocks noGrp="1"/>
          </p:cNvSpPr>
          <p:nvPr>
            <p:ph type="dt" sz="half" idx="10"/>
          </p:nvPr>
        </p:nvSpPr>
        <p:spPr>
          <a:xfrm>
            <a:off x="8250385" y="7694510"/>
            <a:ext cx="2926080" cy="519289"/>
          </a:xfrm>
        </p:spPr>
        <p:txBody>
          <a:bodyPr/>
          <a:lstStyle/>
          <a:p>
            <a:fld id="{B61BEF0D-F0BB-DE4B-95CE-6DB70DBA9567}" type="datetimeFigureOut">
              <a:rPr lang="en-US" smtClean="0"/>
              <a:pPr/>
              <a:t>11/16/2015</a:t>
            </a:fld>
            <a:endParaRPr lang="en-US" dirty="0"/>
          </a:p>
        </p:txBody>
      </p:sp>
      <p:sp>
        <p:nvSpPr>
          <p:cNvPr id="5" name="Footer Placeholder 4"/>
          <p:cNvSpPr>
            <a:spLocks noGrp="1"/>
          </p:cNvSpPr>
          <p:nvPr>
            <p:ph type="ftr" sz="quarter" idx="11"/>
          </p:nvPr>
        </p:nvSpPr>
        <p:spPr>
          <a:xfrm>
            <a:off x="2702560" y="7694510"/>
            <a:ext cx="5466546" cy="519289"/>
          </a:xfrm>
        </p:spPr>
        <p:txBody>
          <a:bodyPr/>
          <a:lstStyle/>
          <a:p>
            <a:endParaRPr lang="en-US" dirty="0"/>
          </a:p>
        </p:txBody>
      </p:sp>
      <p:sp>
        <p:nvSpPr>
          <p:cNvPr id="6" name="Slide Number Placeholder 5"/>
          <p:cNvSpPr>
            <a:spLocks noGrp="1"/>
          </p:cNvSpPr>
          <p:nvPr>
            <p:ph type="sldNum" sz="quarter" idx="12"/>
          </p:nvPr>
        </p:nvSpPr>
        <p:spPr>
          <a:xfrm>
            <a:off x="11257747" y="7694507"/>
            <a:ext cx="822495" cy="519289"/>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015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05" y="6122191"/>
            <a:ext cx="10573178" cy="1165305"/>
          </a:xfrm>
        </p:spPr>
        <p:txBody>
          <a:bodyPr anchor="b">
            <a:normAutofit/>
          </a:bodyPr>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17505" y="862472"/>
            <a:ext cx="10573178" cy="469301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551"/>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217456" y="7287495"/>
            <a:ext cx="10571583" cy="970627"/>
          </a:xfrm>
        </p:spPr>
        <p:txBody>
          <a:bodyPr>
            <a:normAutofit/>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9236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54" y="866987"/>
            <a:ext cx="10566352" cy="4876800"/>
          </a:xfrm>
        </p:spPr>
        <p:txBody>
          <a:bodyPr anchor="ctr">
            <a:normAutofit/>
          </a:bodyPr>
          <a:lstStyle>
            <a:lvl1pPr>
              <a:defRPr sz="5120"/>
            </a:lvl1pPr>
          </a:lstStyle>
          <a:p>
            <a:r>
              <a:rPr lang="en-US" smtClean="0"/>
              <a:t>Click to edit Master title style</a:t>
            </a:r>
            <a:endParaRPr lang="en-US" dirty="0"/>
          </a:p>
        </p:txBody>
      </p:sp>
      <p:sp>
        <p:nvSpPr>
          <p:cNvPr id="4" name="Text Placeholder 3"/>
          <p:cNvSpPr>
            <a:spLocks noGrp="1"/>
          </p:cNvSpPr>
          <p:nvPr>
            <p:ph type="body" sz="half" idx="2"/>
          </p:nvPr>
        </p:nvSpPr>
        <p:spPr>
          <a:xfrm>
            <a:off x="1217505" y="6285654"/>
            <a:ext cx="10564756" cy="1950719"/>
          </a:xfrm>
        </p:spPr>
        <p:txBody>
          <a:bodyPr anchor="ctr">
            <a:normAutofit/>
          </a:bodyPr>
          <a:lstStyle>
            <a:lvl1pPr marL="0" indent="0">
              <a:buNone/>
              <a:defRPr sz="2560"/>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039989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6" y="866987"/>
            <a:ext cx="9922935" cy="3908877"/>
          </a:xfrm>
        </p:spPr>
        <p:txBody>
          <a:bodyPr anchor="ctr">
            <a:normAutofit/>
          </a:bodyPr>
          <a:lstStyle>
            <a:lvl1pPr>
              <a:defRPr sz="512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835355" y="4786570"/>
            <a:ext cx="9335785" cy="780754"/>
          </a:xfrm>
        </p:spPr>
        <p:txBody>
          <a:bodyPr anchor="t">
            <a:normAutofit/>
          </a:bodyPr>
          <a:lstStyle>
            <a:lvl1pPr marL="0" indent="0">
              <a:buNone/>
              <a:defRPr sz="1991"/>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4" name="Text Placeholder 3"/>
          <p:cNvSpPr>
            <a:spLocks noGrp="1"/>
          </p:cNvSpPr>
          <p:nvPr>
            <p:ph type="body" sz="half" idx="2"/>
          </p:nvPr>
        </p:nvSpPr>
        <p:spPr>
          <a:xfrm>
            <a:off x="1217505" y="6129663"/>
            <a:ext cx="10566403" cy="2118394"/>
          </a:xfrm>
        </p:spPr>
        <p:txBody>
          <a:bodyPr anchor="ctr">
            <a:normAutofit/>
          </a:bodyPr>
          <a:lstStyle>
            <a:lvl1pPr marL="0" indent="0">
              <a:buNone/>
              <a:defRPr sz="2560"/>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52" name="TextBox 51"/>
          <p:cNvSpPr txBox="1"/>
          <p:nvPr/>
        </p:nvSpPr>
        <p:spPr>
          <a:xfrm>
            <a:off x="990690" y="1021807"/>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53" name="TextBox 52"/>
          <p:cNvSpPr txBox="1"/>
          <p:nvPr/>
        </p:nvSpPr>
        <p:spPr>
          <a:xfrm>
            <a:off x="11118184" y="3932405"/>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Tree>
    <p:extLst>
      <p:ext uri="{BB962C8B-B14F-4D97-AF65-F5344CB8AC3E}">
        <p14:creationId xmlns:p14="http://schemas.microsoft.com/office/powerpoint/2010/main" val="189019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17506" y="3035082"/>
            <a:ext cx="10566401" cy="3572388"/>
          </a:xfrm>
        </p:spPr>
        <p:txBody>
          <a:bodyPr anchor="b">
            <a:normAutofit/>
          </a:bodyPr>
          <a:lstStyle>
            <a:lvl1pPr>
              <a:defRPr sz="5120"/>
            </a:lvl1pPr>
          </a:lstStyle>
          <a:p>
            <a:r>
              <a:rPr lang="en-US" smtClean="0"/>
              <a:t>Click to edit Master title style</a:t>
            </a:r>
            <a:endParaRPr lang="en-US" dirty="0"/>
          </a:p>
        </p:txBody>
      </p:sp>
      <p:sp>
        <p:nvSpPr>
          <p:cNvPr id="4" name="Text Placeholder 3"/>
          <p:cNvSpPr>
            <a:spLocks noGrp="1"/>
          </p:cNvSpPr>
          <p:nvPr>
            <p:ph type="body" sz="half" idx="2"/>
          </p:nvPr>
        </p:nvSpPr>
        <p:spPr>
          <a:xfrm>
            <a:off x="1217455" y="6624221"/>
            <a:ext cx="10564806" cy="1622249"/>
          </a:xfrm>
        </p:spPr>
        <p:txBody>
          <a:bodyPr anchor="t">
            <a:normAutofit/>
          </a:bodyPr>
          <a:lstStyle>
            <a:lvl1pPr marL="0" indent="0">
              <a:buNone/>
              <a:defRPr sz="2560"/>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644818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17508" y="866987"/>
            <a:ext cx="10566399" cy="270933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217505" y="3803681"/>
            <a:ext cx="3410025" cy="975360"/>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8" name="Text Placeholder 3"/>
          <p:cNvSpPr>
            <a:spLocks noGrp="1"/>
          </p:cNvSpPr>
          <p:nvPr>
            <p:ph type="body" sz="half" idx="15"/>
          </p:nvPr>
        </p:nvSpPr>
        <p:spPr>
          <a:xfrm>
            <a:off x="1217506" y="4779041"/>
            <a:ext cx="3408259" cy="3457331"/>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9" name="Text Placeholder 4"/>
          <p:cNvSpPr>
            <a:spLocks noGrp="1"/>
          </p:cNvSpPr>
          <p:nvPr>
            <p:ph type="body" sz="quarter" idx="3"/>
          </p:nvPr>
        </p:nvSpPr>
        <p:spPr>
          <a:xfrm>
            <a:off x="4815752" y="3808192"/>
            <a:ext cx="3396678" cy="975360"/>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10" name="Text Placeholder 3"/>
          <p:cNvSpPr>
            <a:spLocks noGrp="1"/>
          </p:cNvSpPr>
          <p:nvPr>
            <p:ph type="body" sz="half" idx="16"/>
          </p:nvPr>
        </p:nvSpPr>
        <p:spPr>
          <a:xfrm>
            <a:off x="4815751" y="4783552"/>
            <a:ext cx="3397629" cy="3457331"/>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11" name="Text Placeholder 4"/>
          <p:cNvSpPr>
            <a:spLocks noGrp="1"/>
          </p:cNvSpPr>
          <p:nvPr>
            <p:ph type="body" sz="quarter" idx="13"/>
          </p:nvPr>
        </p:nvSpPr>
        <p:spPr>
          <a:xfrm>
            <a:off x="8375939" y="3803681"/>
            <a:ext cx="3407966" cy="975360"/>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12" name="Text Placeholder 3"/>
          <p:cNvSpPr>
            <a:spLocks noGrp="1"/>
          </p:cNvSpPr>
          <p:nvPr>
            <p:ph type="body" sz="half" idx="17"/>
          </p:nvPr>
        </p:nvSpPr>
        <p:spPr>
          <a:xfrm>
            <a:off x="8375939" y="4779041"/>
            <a:ext cx="3407966" cy="3457331"/>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03683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17507" y="866987"/>
            <a:ext cx="10566399" cy="270933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217508" y="6264314"/>
            <a:ext cx="3408256" cy="819573"/>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20" name="Picture Placeholder 2"/>
          <p:cNvSpPr>
            <a:spLocks noGrp="1" noChangeAspect="1"/>
          </p:cNvSpPr>
          <p:nvPr>
            <p:ph type="pic" idx="15"/>
          </p:nvPr>
        </p:nvSpPr>
        <p:spPr>
          <a:xfrm>
            <a:off x="1217508" y="3793064"/>
            <a:ext cx="3408256" cy="2167467"/>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56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217508" y="7083889"/>
            <a:ext cx="3408256" cy="1163154"/>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22" name="Text Placeholder 4"/>
          <p:cNvSpPr>
            <a:spLocks noGrp="1"/>
          </p:cNvSpPr>
          <p:nvPr>
            <p:ph type="body" sz="quarter" idx="3"/>
          </p:nvPr>
        </p:nvSpPr>
        <p:spPr>
          <a:xfrm>
            <a:off x="4788324" y="6264314"/>
            <a:ext cx="3413760" cy="819573"/>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23" name="Picture Placeholder 2"/>
          <p:cNvSpPr>
            <a:spLocks noGrp="1" noChangeAspect="1"/>
          </p:cNvSpPr>
          <p:nvPr>
            <p:ph type="pic" idx="21"/>
          </p:nvPr>
        </p:nvSpPr>
        <p:spPr>
          <a:xfrm>
            <a:off x="4788324" y="3793064"/>
            <a:ext cx="3412203" cy="2167467"/>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56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786766" y="7083886"/>
            <a:ext cx="3413760" cy="115248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25" name="Text Placeholder 4"/>
          <p:cNvSpPr>
            <a:spLocks noGrp="1"/>
          </p:cNvSpPr>
          <p:nvPr>
            <p:ph type="body" sz="quarter" idx="13"/>
          </p:nvPr>
        </p:nvSpPr>
        <p:spPr>
          <a:xfrm>
            <a:off x="8376073" y="6264313"/>
            <a:ext cx="3403457" cy="819573"/>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26" name="Picture Placeholder 2"/>
          <p:cNvSpPr>
            <a:spLocks noGrp="1" noChangeAspect="1"/>
          </p:cNvSpPr>
          <p:nvPr>
            <p:ph type="pic" idx="22"/>
          </p:nvPr>
        </p:nvSpPr>
        <p:spPr>
          <a:xfrm>
            <a:off x="8375940" y="3793064"/>
            <a:ext cx="3407967" cy="2167467"/>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56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8375939" y="7083883"/>
            <a:ext cx="3407966" cy="1152491"/>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508651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793401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8" y="866987"/>
            <a:ext cx="2138678" cy="73693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7504" y="866987"/>
            <a:ext cx="8265163" cy="7369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370936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ver Page">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2827169713"/>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1217508" y="879670"/>
            <a:ext cx="10566399" cy="2102855"/>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1217508" y="3199271"/>
            <a:ext cx="10566399" cy="5037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7954049" y="8367328"/>
            <a:ext cx="2926080" cy="519289"/>
          </a:xfrm>
        </p:spPr>
        <p:txBody>
          <a:bodyPr/>
          <a:lstStyle/>
          <a:p>
            <a:fld id="{70DDF080-5E8C-48AD-84E5-6C08B304C14E}" type="datetimeFigureOut">
              <a:rPr lang="en-US" smtClean="0"/>
              <a:t>11/16/2015</a:t>
            </a:fld>
            <a:endParaRPr lang="en-US" dirty="0"/>
          </a:p>
        </p:txBody>
      </p:sp>
      <p:sp>
        <p:nvSpPr>
          <p:cNvPr id="50" name="Footer Placeholder 4"/>
          <p:cNvSpPr>
            <a:spLocks noGrp="1"/>
          </p:cNvSpPr>
          <p:nvPr>
            <p:ph type="ftr" sz="quarter" idx="11"/>
          </p:nvPr>
        </p:nvSpPr>
        <p:spPr>
          <a:xfrm>
            <a:off x="1217506" y="8367327"/>
            <a:ext cx="6655263" cy="519289"/>
          </a:xfrm>
        </p:spPr>
        <p:txBody>
          <a:bodyPr/>
          <a:lstStyle/>
          <a:p>
            <a:endParaRPr lang="en-US" dirty="0"/>
          </a:p>
        </p:txBody>
      </p:sp>
      <p:sp>
        <p:nvSpPr>
          <p:cNvPr id="51" name="Slide Number Placeholder 5"/>
          <p:cNvSpPr>
            <a:spLocks noGrp="1"/>
          </p:cNvSpPr>
          <p:nvPr>
            <p:ph type="sldNum" sz="quarter" idx="12"/>
          </p:nvPr>
        </p:nvSpPr>
        <p:spPr>
          <a:xfrm>
            <a:off x="10961410" y="8367325"/>
            <a:ext cx="822495" cy="519289"/>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577483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505" y="2018457"/>
            <a:ext cx="10566400" cy="4057226"/>
          </a:xfrm>
        </p:spPr>
        <p:txBody>
          <a:bodyPr anchor="b">
            <a:normAutofit/>
          </a:bodyPr>
          <a:lstStyle>
            <a:lvl1pPr>
              <a:defRPr sz="5120"/>
            </a:lvl1pPr>
          </a:lstStyle>
          <a:p>
            <a:r>
              <a:rPr lang="en-US" smtClean="0"/>
              <a:t>Click to edit Master title style</a:t>
            </a:r>
            <a:endParaRPr lang="en-US" dirty="0"/>
          </a:p>
        </p:txBody>
      </p:sp>
      <p:sp>
        <p:nvSpPr>
          <p:cNvPr id="3" name="Text Placeholder 2"/>
          <p:cNvSpPr>
            <a:spLocks noGrp="1"/>
          </p:cNvSpPr>
          <p:nvPr>
            <p:ph type="body" idx="1"/>
          </p:nvPr>
        </p:nvSpPr>
        <p:spPr>
          <a:xfrm>
            <a:off x="1217505" y="6292426"/>
            <a:ext cx="10566400" cy="1955237"/>
          </a:xfrm>
        </p:spPr>
        <p:txBody>
          <a:bodyPr>
            <a:normAutofit/>
          </a:bodyPr>
          <a:lstStyle>
            <a:lvl1pPr marL="0" indent="0">
              <a:buNone/>
              <a:defRPr sz="2560" cap="all" baseline="0">
                <a:solidFill>
                  <a:schemeClr val="tx1">
                    <a:tint val="75000"/>
                  </a:schemeClr>
                </a:solidFill>
              </a:defRPr>
            </a:lvl1pPr>
            <a:lvl2pPr marL="650230" indent="0">
              <a:buNone/>
              <a:defRPr sz="2560">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843884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17505" y="3199269"/>
            <a:ext cx="5203615" cy="5037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3681" y="3199269"/>
            <a:ext cx="5200225" cy="5037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6491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505" y="880537"/>
            <a:ext cx="10566400" cy="210198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34439" y="3199269"/>
            <a:ext cx="4886683" cy="1171786"/>
          </a:xfrm>
        </p:spPr>
        <p:txBody>
          <a:bodyPr anchor="b"/>
          <a:lstStyle>
            <a:lvl1pPr marL="0" indent="0">
              <a:lnSpc>
                <a:spcPct val="90000"/>
              </a:lnSpc>
              <a:buNone/>
              <a:defRPr sz="3413"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1217505" y="4371056"/>
            <a:ext cx="5203617" cy="38653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00612" y="3199268"/>
            <a:ext cx="4883292" cy="1171786"/>
          </a:xfrm>
        </p:spPr>
        <p:txBody>
          <a:bodyPr anchor="b"/>
          <a:lstStyle>
            <a:lvl1pPr marL="0" indent="0">
              <a:lnSpc>
                <a:spcPct val="90000"/>
              </a:lnSpc>
              <a:buNone/>
              <a:defRPr sz="3413"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583680" y="4371056"/>
            <a:ext cx="5200225" cy="38653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8692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923181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327505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153" y="866988"/>
            <a:ext cx="4113106" cy="2332279"/>
          </a:xfrm>
        </p:spPr>
        <p:txBody>
          <a:bodyPr anchor="b"/>
          <a:lstStyle>
            <a:lvl1pPr>
              <a:defRPr sz="4551"/>
            </a:lvl1pPr>
          </a:lstStyle>
          <a:p>
            <a:r>
              <a:rPr lang="en-US" smtClean="0"/>
              <a:t>Click to edit Master title style</a:t>
            </a:r>
            <a:endParaRPr lang="en-US" dirty="0"/>
          </a:p>
        </p:txBody>
      </p:sp>
      <p:sp>
        <p:nvSpPr>
          <p:cNvPr id="3" name="Content Placeholder 2"/>
          <p:cNvSpPr>
            <a:spLocks noGrp="1"/>
          </p:cNvSpPr>
          <p:nvPr>
            <p:ph idx="1"/>
          </p:nvPr>
        </p:nvSpPr>
        <p:spPr>
          <a:xfrm>
            <a:off x="5499947" y="842903"/>
            <a:ext cx="6283957" cy="7393471"/>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23153" y="3199269"/>
            <a:ext cx="4113106" cy="5037104"/>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88913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09" y="866987"/>
            <a:ext cx="5338968" cy="2332282"/>
          </a:xfrm>
        </p:spPr>
        <p:txBody>
          <a:bodyPr anchor="b"/>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73410" y="866986"/>
            <a:ext cx="4910497" cy="7369390"/>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4551"/>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217506" y="3199269"/>
            <a:ext cx="5338971" cy="5037104"/>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255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3004803" cy="97536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20321" y="1"/>
            <a:ext cx="12859412" cy="97536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217508" y="879670"/>
            <a:ext cx="10566399" cy="2102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217508" y="3199271"/>
            <a:ext cx="10566399" cy="50371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954049" y="8367328"/>
            <a:ext cx="2926080" cy="519289"/>
          </a:xfrm>
          <a:prstGeom prst="rect">
            <a:avLst/>
          </a:prstGeom>
        </p:spPr>
        <p:txBody>
          <a:bodyPr vert="horz" lIns="91440" tIns="45720" rIns="91440" bIns="45720" rtlCol="0" anchor="ctr"/>
          <a:lstStyle>
            <a:lvl1pPr algn="r">
              <a:defRPr sz="1493">
                <a:solidFill>
                  <a:schemeClr val="tx1">
                    <a:tint val="75000"/>
                  </a:schemeClr>
                </a:solidFill>
              </a:defRPr>
            </a:lvl1pPr>
          </a:lstStyle>
          <a:p>
            <a:fld id="{B61BEF0D-F0BB-DE4B-95CE-6DB70DBA9567}" type="datetimeFigureOut">
              <a:rPr lang="en-US" smtClean="0"/>
              <a:pPr/>
              <a:t>11/16/2015</a:t>
            </a:fld>
            <a:endParaRPr lang="en-US" dirty="0"/>
          </a:p>
        </p:txBody>
      </p:sp>
      <p:sp>
        <p:nvSpPr>
          <p:cNvPr id="5" name="Footer Placeholder 4"/>
          <p:cNvSpPr>
            <a:spLocks noGrp="1"/>
          </p:cNvSpPr>
          <p:nvPr>
            <p:ph type="ftr" sz="quarter" idx="3"/>
          </p:nvPr>
        </p:nvSpPr>
        <p:spPr>
          <a:xfrm>
            <a:off x="1217506" y="8367327"/>
            <a:ext cx="6655263" cy="519289"/>
          </a:xfrm>
          <a:prstGeom prst="rect">
            <a:avLst/>
          </a:prstGeom>
        </p:spPr>
        <p:txBody>
          <a:bodyPr vert="horz" lIns="91440" tIns="45720" rIns="91440" bIns="45720" rtlCol="0" anchor="ctr"/>
          <a:lstStyle>
            <a:lvl1pPr algn="l">
              <a:defRPr sz="149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961410" y="8367325"/>
            <a:ext cx="822495" cy="519289"/>
          </a:xfrm>
          <a:prstGeom prst="rect">
            <a:avLst/>
          </a:prstGeom>
        </p:spPr>
        <p:txBody>
          <a:bodyPr vert="horz" lIns="91440" tIns="45720" rIns="91440" bIns="45720" rtlCol="0" anchor="ctr"/>
          <a:lstStyle>
            <a:lvl1pPr algn="r">
              <a:defRPr sz="1493">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764478514"/>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iming>
    <p:tnLst>
      <p:par>
        <p:cTn id="1" dur="indefinite" restart="never" nodeType="tmRoot"/>
      </p:par>
    </p:tnLst>
  </p:timing>
  <p:txStyles>
    <p:titleStyle>
      <a:lvl1pPr algn="l" defTabSz="1300460" rtl="0" eaLnBrk="1" latinLnBrk="0" hangingPunct="1">
        <a:lnSpc>
          <a:spcPct val="90000"/>
        </a:lnSpc>
        <a:spcBef>
          <a:spcPct val="0"/>
        </a:spcBef>
        <a:buNone/>
        <a:defRPr sz="5120" kern="1200" cap="none" baseline="0">
          <a:solidFill>
            <a:schemeClr val="tx1"/>
          </a:solidFill>
          <a:latin typeface="+mj-lt"/>
          <a:ea typeface="+mj-ea"/>
          <a:cs typeface="+mj-cs"/>
        </a:defRPr>
      </a:lvl1pPr>
    </p:titleStyle>
    <p:bodyStyle>
      <a:lvl1pPr marL="325115" indent="-325115" algn="l" defTabSz="1300460" rtl="0" eaLnBrk="1" latinLnBrk="0" hangingPunct="1">
        <a:lnSpc>
          <a:spcPct val="120000"/>
        </a:lnSpc>
        <a:spcBef>
          <a:spcPts val="1422"/>
        </a:spcBef>
        <a:buSzPct val="125000"/>
        <a:buFont typeface="Arial" panose="020B0604020202020204" pitchFamily="34" charset="0"/>
        <a:buChar char="•"/>
        <a:defRPr sz="3413" kern="1200">
          <a:solidFill>
            <a:schemeClr val="tx1"/>
          </a:solidFill>
          <a:latin typeface="+mn-lt"/>
          <a:ea typeface="+mn-ea"/>
          <a:cs typeface="+mn-cs"/>
        </a:defRPr>
      </a:lvl1pPr>
      <a:lvl2pPr marL="975345" indent="-325115" algn="l" defTabSz="1300460" rtl="0" eaLnBrk="1" latinLnBrk="0" hangingPunct="1">
        <a:lnSpc>
          <a:spcPct val="120000"/>
        </a:lnSpc>
        <a:spcBef>
          <a:spcPts val="711"/>
        </a:spcBef>
        <a:buSzPct val="125000"/>
        <a:buFont typeface="Arial" panose="020B0604020202020204" pitchFamily="34" charset="0"/>
        <a:buChar char="•"/>
        <a:defRPr sz="2844" kern="1200">
          <a:solidFill>
            <a:schemeClr val="tx1"/>
          </a:solidFill>
          <a:latin typeface="+mn-lt"/>
          <a:ea typeface="+mn-ea"/>
          <a:cs typeface="+mn-cs"/>
        </a:defRPr>
      </a:lvl2pPr>
      <a:lvl3pPr marL="1625575" indent="-325115" algn="l" defTabSz="1300460" rtl="0" eaLnBrk="1" latinLnBrk="0" hangingPunct="1">
        <a:lnSpc>
          <a:spcPct val="120000"/>
        </a:lnSpc>
        <a:spcBef>
          <a:spcPts val="711"/>
        </a:spcBef>
        <a:buSzPct val="125000"/>
        <a:buFont typeface="Arial" panose="020B0604020202020204" pitchFamily="34" charset="0"/>
        <a:buChar char="•"/>
        <a:defRPr sz="2560" kern="1200">
          <a:solidFill>
            <a:schemeClr val="tx1"/>
          </a:solidFill>
          <a:latin typeface="+mn-lt"/>
          <a:ea typeface="+mn-ea"/>
          <a:cs typeface="+mn-cs"/>
        </a:defRPr>
      </a:lvl3pPr>
      <a:lvl4pPr marL="2275804" indent="-325115" algn="l" defTabSz="1300460" rtl="0" eaLnBrk="1" latinLnBrk="0" hangingPunct="1">
        <a:lnSpc>
          <a:spcPct val="120000"/>
        </a:lnSpc>
        <a:spcBef>
          <a:spcPts val="711"/>
        </a:spcBef>
        <a:buSzPct val="125000"/>
        <a:buFont typeface="Arial" panose="020B0604020202020204" pitchFamily="34" charset="0"/>
        <a:buChar char="•"/>
        <a:defRPr sz="2276" kern="1200">
          <a:solidFill>
            <a:schemeClr val="tx1"/>
          </a:solidFill>
          <a:latin typeface="+mn-lt"/>
          <a:ea typeface="+mn-ea"/>
          <a:cs typeface="+mn-cs"/>
        </a:defRPr>
      </a:lvl4pPr>
      <a:lvl5pPr marL="2926034" indent="-325115" algn="l" defTabSz="1300460" rtl="0" eaLnBrk="1" latinLnBrk="0" hangingPunct="1">
        <a:lnSpc>
          <a:spcPct val="120000"/>
        </a:lnSpc>
        <a:spcBef>
          <a:spcPts val="711"/>
        </a:spcBef>
        <a:buSzPct val="125000"/>
        <a:buFont typeface="Arial" panose="020B0604020202020204" pitchFamily="34" charset="0"/>
        <a:buChar char="•"/>
        <a:defRPr sz="2276" kern="1200">
          <a:solidFill>
            <a:schemeClr val="tx1"/>
          </a:solidFill>
          <a:latin typeface="+mn-lt"/>
          <a:ea typeface="+mn-ea"/>
          <a:cs typeface="+mn-cs"/>
        </a:defRPr>
      </a:lvl5pPr>
      <a:lvl6pPr marL="357626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6pPr>
      <a:lvl7pPr marL="422649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7pPr>
      <a:lvl8pPr marL="487672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8pPr>
      <a:lvl9pPr marL="552695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orientdb.com/orientdb/"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www.sparsity-technologies.com/#sparkse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orientdb.com/orientdb/"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velocitydb.com/VelocityDbNoServer.ex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nuget.org/packages?q=VelocityDB" TargetMode="External"/><Relationship Id="rId5" Type="http://schemas.openxmlformats.org/officeDocument/2006/relationships/hyperlink" Target="https://github.com/VelocityDB" TargetMode="External"/><Relationship Id="rId4" Type="http://schemas.openxmlformats.org/officeDocument/2006/relationships/hyperlink" Target="http://www.velocitydb.com/Secure/License.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velocitygraph.com/Alchemy.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tackoverflow.com/questions/28060104/recursive-query-with-sub-graph-aggregation-arbitrary-depth"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velocitygraph.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occamslab.com/petricek/data/"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hadoop.apache.org/" TargetMode="External"/><Relationship Id="rId4" Type="http://schemas.openxmlformats.org/officeDocument/2006/relationships/hyperlink" Target="http://www.vertica.com/2011/09/21/counting-triangl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oracleofbacon.org/cgi-bin/center-cgi?who=Kevin+Bacon"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tinkerpop/blueprint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github.com/Loupi/Frontena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orientdb.com/orientdb/"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sparsity-technologies.com/#sparks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660" y="530352"/>
            <a:ext cx="10742844" cy="3072384"/>
          </a:xfrm>
        </p:spPr>
        <p:txBody>
          <a:bodyPr>
            <a:normAutofit fontScale="90000"/>
          </a:bodyPr>
          <a:lstStyle/>
          <a:p>
            <a:r>
              <a:rPr lang="en-US" sz="6000" dirty="0">
                <a:solidFill>
                  <a:schemeClr val="bg2"/>
                </a:solidFill>
              </a:rPr>
              <a:t>Ditch SQL, use C# to store C# objects in </a:t>
            </a:r>
            <a:r>
              <a:rPr lang="en-US" sz="6000" dirty="0" err="1">
                <a:solidFill>
                  <a:schemeClr val="bg2"/>
                </a:solidFill>
              </a:rPr>
              <a:t>VelocityDB</a:t>
            </a:r>
            <a:r>
              <a:rPr lang="en-US" sz="6000" dirty="0">
                <a:solidFill>
                  <a:schemeClr val="bg2"/>
                </a:solidFill>
              </a:rPr>
              <a:t> &amp; </a:t>
            </a:r>
            <a:r>
              <a:rPr lang="en-US" sz="6000" dirty="0" err="1" smtClean="0">
                <a:solidFill>
                  <a:schemeClr val="bg2"/>
                </a:solidFill>
              </a:rPr>
              <a:t>VelocityGraph</a:t>
            </a:r>
            <a:r>
              <a:rPr lang="en-US" sz="6000" dirty="0" smtClean="0">
                <a:solidFill>
                  <a:schemeClr val="bg2"/>
                </a:solidFill>
              </a:rPr>
              <a:t/>
            </a:r>
            <a:br>
              <a:rPr lang="en-US" sz="6000" dirty="0" smtClean="0">
                <a:solidFill>
                  <a:schemeClr val="bg2"/>
                </a:solidFill>
              </a:rPr>
            </a:br>
            <a:r>
              <a:rPr lang="en-US" sz="6000" dirty="0" smtClean="0">
                <a:solidFill>
                  <a:schemeClr val="bg2"/>
                </a:solidFill>
              </a:rPr>
              <a:t>NoSQL </a:t>
            </a:r>
            <a:r>
              <a:rPr lang="en-US" sz="6000" dirty="0">
                <a:solidFill>
                  <a:schemeClr val="bg2"/>
                </a:solidFill>
              </a:rPr>
              <a:t>databases </a:t>
            </a:r>
          </a:p>
        </p:txBody>
      </p:sp>
      <p:sp>
        <p:nvSpPr>
          <p:cNvPr id="3" name="Shape 138"/>
          <p:cNvSpPr/>
          <p:nvPr/>
        </p:nvSpPr>
        <p:spPr>
          <a:xfrm>
            <a:off x="10090182" y="8578289"/>
            <a:ext cx="1775166" cy="76424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a:solidFill>
                  <a:srgbClr val="000000"/>
                </a:solidFill>
                <a:uFill>
                  <a:solidFill>
                    <a:srgbClr val="000000"/>
                  </a:solidFill>
                </a:uFill>
              </a:defRPr>
            </a:pPr>
            <a:r>
              <a:rPr lang="en-US" sz="2000" dirty="0" smtClean="0">
                <a:solidFill>
                  <a:schemeClr val="accent6">
                    <a:lumMod val="50000"/>
                  </a:schemeClr>
                </a:solidFill>
              </a:rPr>
              <a:t>Mats Persson</a:t>
            </a:r>
          </a:p>
          <a:p>
            <a:pPr>
              <a:defRPr>
                <a:solidFill>
                  <a:srgbClr val="000000"/>
                </a:solidFill>
                <a:uFill>
                  <a:solidFill>
                    <a:srgbClr val="000000"/>
                  </a:solidFill>
                </a:uFill>
              </a:defRPr>
            </a:pPr>
            <a:r>
              <a:rPr lang="en-US" sz="2000" dirty="0" smtClean="0">
                <a:solidFill>
                  <a:schemeClr val="accent6">
                    <a:lumMod val="50000"/>
                  </a:schemeClr>
                </a:solidFill>
              </a:rPr>
              <a:t>@</a:t>
            </a:r>
            <a:r>
              <a:rPr lang="en-US" sz="2000" dirty="0" err="1" smtClean="0">
                <a:solidFill>
                  <a:schemeClr val="accent6">
                    <a:lumMod val="50000"/>
                  </a:schemeClr>
                </a:solidFill>
              </a:rPr>
              <a:t>VelocityDB</a:t>
            </a:r>
            <a:endParaRPr sz="2000" dirty="0">
              <a:solidFill>
                <a:schemeClr val="accent6">
                  <a:lumMod val="50000"/>
                </a:schemeClr>
              </a:solidFill>
            </a:endParaRPr>
          </a:p>
        </p:txBody>
      </p:sp>
      <p:sp>
        <p:nvSpPr>
          <p:cNvPr id="4" name="TextBox 3"/>
          <p:cNvSpPr txBox="1"/>
          <p:nvPr/>
        </p:nvSpPr>
        <p:spPr>
          <a:xfrm>
            <a:off x="1290660" y="4370832"/>
            <a:ext cx="10574688" cy="1333314"/>
          </a:xfrm>
          <a:prstGeom prst="rect">
            <a:avLst/>
          </a:prstGeom>
          <a:noFill/>
        </p:spPr>
        <p:txBody>
          <a:bodyPr wrap="square" rtlCol="0">
            <a:spAutoFit/>
          </a:bodyPr>
          <a:lstStyle/>
          <a:p>
            <a:r>
              <a:rPr lang="en-US" sz="3600" dirty="0">
                <a:solidFill>
                  <a:schemeClr val="bg2"/>
                </a:solidFill>
              </a:rPr>
              <a:t>Tired of mapping layers from .NET to SQL, </a:t>
            </a:r>
            <a:r>
              <a:rPr lang="en-US" sz="3600" dirty="0" err="1">
                <a:solidFill>
                  <a:schemeClr val="bg2"/>
                </a:solidFill>
              </a:rPr>
              <a:t>Json</a:t>
            </a:r>
            <a:r>
              <a:rPr lang="en-US" sz="3600" dirty="0">
                <a:solidFill>
                  <a:schemeClr val="bg2"/>
                </a:solidFill>
              </a:rPr>
              <a:t> or XML? There is another way to do it!</a:t>
            </a:r>
          </a:p>
        </p:txBody>
      </p:sp>
    </p:spTree>
    <p:extLst>
      <p:ext uri="{BB962C8B-B14F-4D97-AF65-F5344CB8AC3E}">
        <p14:creationId xmlns:p14="http://schemas.microsoft.com/office/powerpoint/2010/main" val="168301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925" y="0"/>
            <a:ext cx="3903132" cy="2102855"/>
          </a:xfrm>
        </p:spPr>
        <p:txBody>
          <a:bodyPr>
            <a:normAutofit/>
          </a:bodyPr>
          <a:lstStyle/>
          <a:p>
            <a:r>
              <a:rPr lang="en-US" sz="6000" dirty="0" smtClean="0"/>
              <a:t>EdgeType</a:t>
            </a:r>
            <a:endParaRPr lang="en-US" sz="6000" dirty="0"/>
          </a:p>
        </p:txBody>
      </p:sp>
      <p:sp>
        <p:nvSpPr>
          <p:cNvPr id="3" name="Rectangle 2"/>
          <p:cNvSpPr/>
          <p:nvPr/>
        </p:nvSpPr>
        <p:spPr>
          <a:xfrm>
            <a:off x="340360" y="3765528"/>
            <a:ext cx="12582144" cy="416845"/>
          </a:xfrm>
          <a:prstGeom prst="rect">
            <a:avLst/>
          </a:prstGeom>
        </p:spPr>
        <p:txBody>
          <a:bodyPr wrap="square">
            <a:spAutoFit/>
          </a:bodyPr>
          <a:lstStyle/>
          <a:p>
            <a:r>
              <a:rPr lang="en-US" sz="2000" dirty="0">
                <a:solidFill>
                  <a:srgbClr val="2B91AF"/>
                </a:solidFill>
                <a:highlight>
                  <a:srgbClr val="FFFFFF"/>
                </a:highlight>
                <a:latin typeface="Consolas" panose="020B0609020204030204" pitchFamily="49" charset="0"/>
              </a:rPr>
              <a:t>EdgeType</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ratingEdgeType</a:t>
            </a:r>
            <a:r>
              <a:rPr lang="en-US" sz="2000" dirty="0">
                <a:solidFill>
                  <a:srgbClr val="000000"/>
                </a:solidFill>
                <a:highlight>
                  <a:srgbClr val="FFFFFF"/>
                </a:highlight>
                <a:latin typeface="Consolas" panose="020B0609020204030204" pitchFamily="49" charset="0"/>
              </a:rPr>
              <a:t>= </a:t>
            </a:r>
            <a:r>
              <a:rPr lang="en-US" sz="2000" dirty="0" err="1" smtClean="0">
                <a:solidFill>
                  <a:srgbClr val="000000"/>
                </a:solidFill>
                <a:highlight>
                  <a:srgbClr val="FFFFFF"/>
                </a:highlight>
                <a:latin typeface="Consolas" panose="020B0609020204030204" pitchFamily="49" charset="0"/>
              </a:rPr>
              <a:t>graph.NewEdgeType</a:t>
            </a:r>
            <a:r>
              <a:rPr lang="en-US" sz="2000" dirty="0">
                <a:solidFill>
                  <a:srgbClr val="000000"/>
                </a:solidFill>
                <a:highlight>
                  <a:srgbClr val="FFFFFF"/>
                </a:highlight>
                <a:latin typeface="Consolas" panose="020B0609020204030204" pitchFamily="49" charset="0"/>
              </a:rPr>
              <a:t>(</a:t>
            </a:r>
            <a:r>
              <a:rPr lang="en-US" sz="2000" dirty="0">
                <a:solidFill>
                  <a:srgbClr val="A31515"/>
                </a:solidFill>
                <a:highlight>
                  <a:srgbClr val="FFFFFF"/>
                </a:highlight>
                <a:latin typeface="Consolas" panose="020B0609020204030204" pitchFamily="49" charset="0"/>
              </a:rPr>
              <a:t>"</a:t>
            </a:r>
            <a:r>
              <a:rPr lang="en-US" sz="2000" dirty="0" err="1">
                <a:solidFill>
                  <a:srgbClr val="A31515"/>
                </a:solidFill>
                <a:highlight>
                  <a:srgbClr val="FFFFFF"/>
                </a:highlight>
                <a:latin typeface="Consolas" panose="020B0609020204030204" pitchFamily="49" charset="0"/>
              </a:rPr>
              <a:t>UserToRating</a:t>
            </a:r>
            <a:r>
              <a:rPr lang="en-US" sz="2000" dirty="0">
                <a:solidFill>
                  <a:srgbClr val="A31515"/>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true</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userType</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ratingType</a:t>
            </a:r>
            <a:r>
              <a:rPr lang="en-US" sz="2000" dirty="0" smtClean="0">
                <a:solidFill>
                  <a:srgbClr val="000000"/>
                </a:solidFill>
                <a:highlight>
                  <a:srgbClr val="FFFFFF"/>
                </a:highlight>
                <a:latin typeface="Consolas" panose="020B0609020204030204" pitchFamily="49" charset="0"/>
              </a:rPr>
              <a:t>);</a:t>
            </a:r>
          </a:p>
        </p:txBody>
      </p:sp>
      <p:sp>
        <p:nvSpPr>
          <p:cNvPr id="6" name="Rectangle 5"/>
          <p:cNvSpPr/>
          <p:nvPr/>
        </p:nvSpPr>
        <p:spPr>
          <a:xfrm>
            <a:off x="457200" y="5413248"/>
            <a:ext cx="11064240" cy="712759"/>
          </a:xfrm>
          <a:prstGeom prst="rect">
            <a:avLst/>
          </a:prstGeom>
        </p:spPr>
        <p:txBody>
          <a:bodyPr wrap="square">
            <a:spAutoFit/>
          </a:bodyPr>
          <a:lstStyle/>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EdgeType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NewEdgeType</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name, </a:t>
            </a:r>
            <a:r>
              <a:rPr lang="en-US" sz="1800" dirty="0">
                <a:solidFill>
                  <a:srgbClr val="0000FF"/>
                </a:solidFill>
                <a:highlight>
                  <a:srgbClr val="FFFFFF"/>
                </a:highlight>
                <a:latin typeface="Consolas" panose="020B0609020204030204" pitchFamily="49" charset="0"/>
              </a:rPr>
              <a:t>bool</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biderectional</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VertexType</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tailType</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VertexType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headType</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EdgeType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baseType</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null</a:t>
            </a:r>
            <a:r>
              <a:rPr lang="en-US" sz="1800" dirty="0">
                <a:solidFill>
                  <a:srgbClr val="000000"/>
                </a:solidFill>
                <a:highlight>
                  <a:srgbClr val="FFFFFF"/>
                </a:highlight>
                <a:latin typeface="Consolas" panose="020B0609020204030204" pitchFamily="49" charset="0"/>
              </a:rPr>
              <a:t>)</a:t>
            </a:r>
            <a:endParaRPr lang="en-US" sz="5400" dirty="0"/>
          </a:p>
        </p:txBody>
      </p:sp>
      <p:sp>
        <p:nvSpPr>
          <p:cNvPr id="7" name="TextBox 6"/>
          <p:cNvSpPr txBox="1"/>
          <p:nvPr/>
        </p:nvSpPr>
        <p:spPr>
          <a:xfrm>
            <a:off x="3803904" y="4680367"/>
            <a:ext cx="4114800" cy="472630"/>
          </a:xfrm>
          <a:prstGeom prst="rect">
            <a:avLst/>
          </a:prstGeom>
          <a:noFill/>
        </p:spPr>
        <p:txBody>
          <a:bodyPr wrap="square" rtlCol="0">
            <a:spAutoFit/>
          </a:bodyPr>
          <a:lstStyle/>
          <a:p>
            <a:r>
              <a:rPr lang="en-US" dirty="0" smtClean="0">
                <a:solidFill>
                  <a:schemeClr val="bg2"/>
                </a:solidFill>
              </a:rPr>
              <a:t>Using API on class Graph</a:t>
            </a:r>
            <a:endParaRPr lang="en-US" dirty="0">
              <a:solidFill>
                <a:schemeClr val="bg2"/>
              </a:solidFill>
            </a:endParaRPr>
          </a:p>
        </p:txBody>
      </p:sp>
      <p:sp>
        <p:nvSpPr>
          <p:cNvPr id="9" name="TextBox 8"/>
          <p:cNvSpPr txBox="1"/>
          <p:nvPr/>
        </p:nvSpPr>
        <p:spPr>
          <a:xfrm>
            <a:off x="4372305" y="1393173"/>
            <a:ext cx="3648951" cy="368114"/>
          </a:xfrm>
          <a:prstGeom prst="rect">
            <a:avLst/>
          </a:prstGeom>
          <a:noFill/>
        </p:spPr>
        <p:txBody>
          <a:bodyPr wrap="square" rtlCol="0">
            <a:spAutoFit/>
          </a:bodyPr>
          <a:lstStyle/>
          <a:p>
            <a:r>
              <a:rPr lang="en-US" sz="1600" dirty="0" smtClean="0">
                <a:solidFill>
                  <a:schemeClr val="accent6">
                    <a:lumMod val="50000"/>
                  </a:schemeClr>
                </a:solidFill>
              </a:rPr>
              <a:t>Also found in </a:t>
            </a:r>
            <a:r>
              <a:rPr lang="en-US" sz="1600" dirty="0" smtClean="0">
                <a:solidFill>
                  <a:schemeClr val="accent6">
                    <a:lumMod val="50000"/>
                  </a:schemeClr>
                </a:solidFill>
                <a:hlinkClick r:id="rId3"/>
              </a:rPr>
              <a:t>OrientDB</a:t>
            </a:r>
            <a:r>
              <a:rPr lang="en-US" sz="1600" dirty="0" smtClean="0">
                <a:solidFill>
                  <a:schemeClr val="accent6">
                    <a:lumMod val="50000"/>
                  </a:schemeClr>
                </a:solidFill>
              </a:rPr>
              <a:t> and </a:t>
            </a:r>
            <a:r>
              <a:rPr lang="en-US" sz="1600" dirty="0" err="1" smtClean="0">
                <a:solidFill>
                  <a:schemeClr val="accent6">
                    <a:lumMod val="50000"/>
                  </a:schemeClr>
                </a:solidFill>
                <a:hlinkClick r:id="rId4"/>
              </a:rPr>
              <a:t>sparksee</a:t>
            </a:r>
            <a:endParaRPr lang="en-US" sz="1600" dirty="0">
              <a:solidFill>
                <a:schemeClr val="accent6">
                  <a:lumMod val="50000"/>
                </a:schemeClr>
              </a:solidFill>
            </a:endParaRPr>
          </a:p>
        </p:txBody>
      </p:sp>
    </p:spTree>
    <p:extLst>
      <p:ext uri="{BB962C8B-B14F-4D97-AF65-F5344CB8AC3E}">
        <p14:creationId xmlns:p14="http://schemas.microsoft.com/office/powerpoint/2010/main" val="317374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
            <a:ext cx="5376671" cy="1353312"/>
          </a:xfrm>
        </p:spPr>
        <p:txBody>
          <a:bodyPr>
            <a:normAutofit/>
          </a:bodyPr>
          <a:lstStyle/>
          <a:p>
            <a:r>
              <a:rPr lang="en-US" sz="6000" dirty="0" smtClean="0"/>
              <a:t>PropertyType</a:t>
            </a:r>
            <a:endParaRPr lang="en-US" sz="6000" dirty="0"/>
          </a:p>
        </p:txBody>
      </p:sp>
      <p:sp>
        <p:nvSpPr>
          <p:cNvPr id="3" name="Rectangle 2"/>
          <p:cNvSpPr/>
          <p:nvPr/>
        </p:nvSpPr>
        <p:spPr>
          <a:xfrm>
            <a:off x="340360" y="3765528"/>
            <a:ext cx="12582144" cy="384401"/>
          </a:xfrm>
          <a:prstGeom prst="rect">
            <a:avLst/>
          </a:prstGeom>
        </p:spPr>
        <p:txBody>
          <a:bodyPr wrap="square">
            <a:spAutoFit/>
          </a:bodyPr>
          <a:lstStyle/>
          <a:p>
            <a:pPr lvl="0"/>
            <a:r>
              <a:rPr lang="en-US" sz="1800" dirty="0">
                <a:solidFill>
                  <a:srgbClr val="2B91AF"/>
                </a:solidFill>
                <a:highlight>
                  <a:srgbClr val="FFFFFF"/>
                </a:highlight>
                <a:latin typeface="Consolas" panose="020B0609020204030204" pitchFamily="49" charset="0"/>
              </a:rPr>
              <a:t>PropertyType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genderType</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userType.NewProperty</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"Gender"</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DataType</a:t>
            </a:r>
            <a:r>
              <a:rPr lang="en-US" sz="1800" dirty="0" err="1">
                <a:solidFill>
                  <a:srgbClr val="000000"/>
                </a:solidFill>
                <a:highlight>
                  <a:srgbClr val="FFFFFF"/>
                </a:highlight>
                <a:latin typeface="Consolas" panose="020B0609020204030204" pitchFamily="49" charset="0"/>
              </a:rPr>
              <a:t>.Integer</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PropertyKind</a:t>
            </a:r>
            <a:r>
              <a:rPr lang="en-US" sz="1800" dirty="0" err="1">
                <a:solidFill>
                  <a:srgbClr val="000000"/>
                </a:solidFill>
                <a:highlight>
                  <a:srgbClr val="FFFFFF"/>
                </a:highlight>
                <a:latin typeface="Consolas" panose="020B0609020204030204" pitchFamily="49" charset="0"/>
              </a:rPr>
              <a:t>.Indexed</a:t>
            </a:r>
            <a:r>
              <a:rPr lang="en-US" sz="1800" dirty="0">
                <a:solidFill>
                  <a:srgbClr val="000000"/>
                </a:solidFill>
                <a:highlight>
                  <a:srgbClr val="FFFFFF"/>
                </a:highlight>
                <a:latin typeface="Consolas" panose="020B0609020204030204" pitchFamily="49" charset="0"/>
              </a:rPr>
              <a:t>);</a:t>
            </a:r>
          </a:p>
        </p:txBody>
      </p:sp>
      <p:sp>
        <p:nvSpPr>
          <p:cNvPr id="6" name="Rectangle 5"/>
          <p:cNvSpPr/>
          <p:nvPr/>
        </p:nvSpPr>
        <p:spPr>
          <a:xfrm>
            <a:off x="1463040" y="5515504"/>
            <a:ext cx="11064240" cy="402546"/>
          </a:xfrm>
          <a:prstGeom prst="rect">
            <a:avLst/>
          </a:prstGeom>
        </p:spPr>
        <p:txBody>
          <a:bodyPr wrap="square">
            <a:spAutoFit/>
          </a:bodyPr>
          <a:lstStyle/>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PropertyType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NewProperty</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name, </a:t>
            </a:r>
            <a:r>
              <a:rPr lang="en-US" sz="1800" dirty="0" err="1">
                <a:solidFill>
                  <a:srgbClr val="2B91AF"/>
                </a:solidFill>
                <a:highlight>
                  <a:srgbClr val="FFFFFF"/>
                </a:highlight>
                <a:latin typeface="Consolas" panose="020B0609020204030204" pitchFamily="49" charset="0"/>
              </a:rPr>
              <a:t>DataType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PropertyKind</a:t>
            </a:r>
            <a:r>
              <a:rPr lang="en-US" sz="1800" dirty="0">
                <a:solidFill>
                  <a:srgbClr val="000000"/>
                </a:solidFill>
                <a:highlight>
                  <a:srgbClr val="FFFFFF"/>
                </a:highlight>
                <a:latin typeface="Consolas" panose="020B0609020204030204" pitchFamily="49" charset="0"/>
              </a:rPr>
              <a:t> kind)</a:t>
            </a:r>
            <a:endParaRPr lang="en-US" sz="5400" dirty="0"/>
          </a:p>
        </p:txBody>
      </p:sp>
      <p:sp>
        <p:nvSpPr>
          <p:cNvPr id="7" name="TextBox 6"/>
          <p:cNvSpPr txBox="1"/>
          <p:nvPr/>
        </p:nvSpPr>
        <p:spPr>
          <a:xfrm>
            <a:off x="3008376" y="4771807"/>
            <a:ext cx="7973568" cy="505972"/>
          </a:xfrm>
          <a:prstGeom prst="rect">
            <a:avLst/>
          </a:prstGeom>
          <a:noFill/>
        </p:spPr>
        <p:txBody>
          <a:bodyPr wrap="square" rtlCol="0">
            <a:spAutoFit/>
          </a:bodyPr>
          <a:lstStyle/>
          <a:p>
            <a:r>
              <a:rPr lang="en-US" dirty="0" smtClean="0">
                <a:solidFill>
                  <a:schemeClr val="bg2"/>
                </a:solidFill>
              </a:rPr>
              <a:t>Using API on class VertexType and EdgeType</a:t>
            </a:r>
            <a:endParaRPr lang="en-US" dirty="0">
              <a:solidFill>
                <a:schemeClr val="bg2"/>
              </a:solidFill>
            </a:endParaRPr>
          </a:p>
        </p:txBody>
      </p:sp>
    </p:spTree>
    <p:extLst>
      <p:ext uri="{BB962C8B-B14F-4D97-AF65-F5344CB8AC3E}">
        <p14:creationId xmlns:p14="http://schemas.microsoft.com/office/powerpoint/2010/main" val="217426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
            <a:ext cx="5376671" cy="1353312"/>
          </a:xfrm>
        </p:spPr>
        <p:txBody>
          <a:bodyPr>
            <a:normAutofit/>
          </a:bodyPr>
          <a:lstStyle/>
          <a:p>
            <a:r>
              <a:rPr lang="en-US" sz="6000" dirty="0"/>
              <a:t>Polymorphism</a:t>
            </a:r>
          </a:p>
        </p:txBody>
      </p:sp>
      <p:sp>
        <p:nvSpPr>
          <p:cNvPr id="3" name="Rectangle 2"/>
          <p:cNvSpPr/>
          <p:nvPr/>
        </p:nvSpPr>
        <p:spPr>
          <a:xfrm>
            <a:off x="1622406" y="1518477"/>
            <a:ext cx="10249028" cy="1712392"/>
          </a:xfrm>
          <a:prstGeom prst="rect">
            <a:avLst/>
          </a:prstGeom>
        </p:spPr>
        <p:txBody>
          <a:bodyPr wrap="square">
            <a:spAutoFit/>
          </a:bodyPr>
          <a:lstStyle/>
          <a:p>
            <a:pPr lvl="0"/>
            <a:r>
              <a:rPr lang="en-US" sz="2000" dirty="0" smtClean="0">
                <a:solidFill>
                  <a:srgbClr val="2B91AF"/>
                </a:solidFill>
                <a:highlight>
                  <a:srgbClr val="FFFFFF"/>
                </a:highlight>
                <a:latin typeface="Consolas" panose="020B0609020204030204" pitchFamily="49" charset="0"/>
              </a:rPr>
              <a:t>VertexType</a:t>
            </a:r>
            <a:r>
              <a:rPr lang="en-US" sz="2000" dirty="0" smtClean="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userType</a:t>
            </a:r>
            <a:r>
              <a:rPr lang="en-US" sz="2000" dirty="0">
                <a:solidFill>
                  <a:srgbClr val="000000"/>
                </a:solidFill>
                <a:highlight>
                  <a:srgbClr val="FFFFFF"/>
                </a:highlight>
                <a:latin typeface="Consolas" panose="020B0609020204030204" pitchFamily="49" charset="0"/>
              </a:rPr>
              <a:t> = </a:t>
            </a:r>
            <a:r>
              <a:rPr lang="en-US" sz="2000" dirty="0" err="1" smtClean="0">
                <a:solidFill>
                  <a:srgbClr val="000000"/>
                </a:solidFill>
                <a:highlight>
                  <a:srgbClr val="FFFFFF"/>
                </a:highlight>
                <a:latin typeface="Consolas" panose="020B0609020204030204" pitchFamily="49" charset="0"/>
              </a:rPr>
              <a:t>graph.NewVertexType</a:t>
            </a:r>
            <a:r>
              <a:rPr lang="en-US" sz="2000" dirty="0">
                <a:solidFill>
                  <a:srgbClr val="000000"/>
                </a:solidFill>
                <a:highlight>
                  <a:srgbClr val="FFFFFF"/>
                </a:highlight>
                <a:latin typeface="Consolas" panose="020B0609020204030204" pitchFamily="49" charset="0"/>
              </a:rPr>
              <a:t>(</a:t>
            </a:r>
            <a:r>
              <a:rPr lang="en-US" sz="2000" dirty="0">
                <a:solidFill>
                  <a:srgbClr val="A31515"/>
                </a:solidFill>
                <a:highlight>
                  <a:srgbClr val="FFFFFF"/>
                </a:highlight>
                <a:latin typeface="Consolas" panose="020B0609020204030204" pitchFamily="49" charset="0"/>
              </a:rPr>
              <a:t>"User</a:t>
            </a:r>
            <a:r>
              <a:rPr lang="en-US" sz="2000" dirty="0" smtClean="0">
                <a:solidFill>
                  <a:srgbClr val="A31515"/>
                </a:solidFill>
                <a:highlight>
                  <a:srgbClr val="FFFFFF"/>
                </a:highlight>
                <a:latin typeface="Consolas" panose="020B0609020204030204" pitchFamily="49" charset="0"/>
              </a:rPr>
              <a:t>"</a:t>
            </a:r>
            <a:r>
              <a:rPr lang="en-US" sz="2000" dirty="0" smtClean="0">
                <a:solidFill>
                  <a:srgbClr val="000000"/>
                </a:solidFill>
                <a:highlight>
                  <a:srgbClr val="FFFFFF"/>
                </a:highlight>
                <a:latin typeface="Consolas" panose="020B0609020204030204" pitchFamily="49" charset="0"/>
              </a:rPr>
              <a:t>);</a:t>
            </a:r>
          </a:p>
          <a:p>
            <a:pPr lvl="0"/>
            <a:r>
              <a:rPr lang="en-US" sz="2000" dirty="0">
                <a:solidFill>
                  <a:srgbClr val="2B91AF"/>
                </a:solidFill>
                <a:highlight>
                  <a:srgbClr val="FFFFFF"/>
                </a:highlight>
                <a:latin typeface="Consolas" panose="020B0609020204030204" pitchFamily="49" charset="0"/>
              </a:rPr>
              <a:t>VertexType</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powerUserType</a:t>
            </a:r>
            <a:r>
              <a:rPr lang="en-US" sz="2000" dirty="0">
                <a:solidFill>
                  <a:srgbClr val="000000"/>
                </a:solidFill>
                <a:highlight>
                  <a:srgbClr val="FFFFFF"/>
                </a:highlight>
                <a:latin typeface="Consolas" panose="020B0609020204030204" pitchFamily="49" charset="0"/>
              </a:rPr>
              <a:t> = </a:t>
            </a:r>
            <a:r>
              <a:rPr lang="en-US" sz="2000" dirty="0" err="1">
                <a:solidFill>
                  <a:srgbClr val="000000"/>
                </a:solidFill>
                <a:highlight>
                  <a:srgbClr val="FFFFFF"/>
                </a:highlight>
                <a:latin typeface="Consolas" panose="020B0609020204030204" pitchFamily="49" charset="0"/>
              </a:rPr>
              <a:t>g.NewVertexType</a:t>
            </a:r>
            <a:r>
              <a:rPr lang="en-US" sz="2000" dirty="0">
                <a:solidFill>
                  <a:srgbClr val="000000"/>
                </a:solidFill>
                <a:highlight>
                  <a:srgbClr val="FFFFFF"/>
                </a:highlight>
                <a:latin typeface="Consolas" panose="020B0609020204030204" pitchFamily="49" charset="0"/>
              </a:rPr>
              <a:t>(</a:t>
            </a:r>
            <a:r>
              <a:rPr lang="en-US" sz="2000" dirty="0">
                <a:solidFill>
                  <a:srgbClr val="A31515"/>
                </a:solidFill>
                <a:highlight>
                  <a:srgbClr val="FFFFFF"/>
                </a:highlight>
                <a:latin typeface="Consolas" panose="020B0609020204030204" pitchFamily="49" charset="0"/>
              </a:rPr>
              <a:t>"</a:t>
            </a:r>
            <a:r>
              <a:rPr lang="en-US" sz="2000" dirty="0" err="1">
                <a:solidFill>
                  <a:srgbClr val="A31515"/>
                </a:solidFill>
                <a:highlight>
                  <a:srgbClr val="FFFFFF"/>
                </a:highlight>
                <a:latin typeface="Consolas" panose="020B0609020204030204" pitchFamily="49" charset="0"/>
              </a:rPr>
              <a:t>PowerUser</a:t>
            </a:r>
            <a:r>
              <a:rPr lang="en-US" sz="2000" dirty="0">
                <a:solidFill>
                  <a:srgbClr val="A31515"/>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userType</a:t>
            </a:r>
            <a:r>
              <a:rPr lang="en-US" sz="2000" dirty="0" smtClean="0">
                <a:solidFill>
                  <a:srgbClr val="000000"/>
                </a:solidFill>
                <a:highlight>
                  <a:srgbClr val="FFFFFF"/>
                </a:highlight>
                <a:latin typeface="Consolas" panose="020B0609020204030204" pitchFamily="49" charset="0"/>
              </a:rPr>
              <a:t>);</a:t>
            </a:r>
          </a:p>
          <a:p>
            <a:pPr lvl="0"/>
            <a:endParaRPr lang="en-US" sz="1800" dirty="0">
              <a:solidFill>
                <a:srgbClr val="000000"/>
              </a:solidFill>
              <a:highlight>
                <a:srgbClr val="FFFFFF"/>
              </a:highlight>
              <a:latin typeface="Consolas" panose="020B0609020204030204" pitchFamily="49" charset="0"/>
            </a:endParaRPr>
          </a:p>
          <a:p>
            <a:pPr lvl="0"/>
            <a:endParaRPr lang="en-US" sz="1800" dirty="0" smtClean="0">
              <a:solidFill>
                <a:srgbClr val="000000"/>
              </a:solidFill>
              <a:highlight>
                <a:srgbClr val="FFFFFF"/>
              </a:highlight>
              <a:latin typeface="Consolas" panose="020B0609020204030204" pitchFamily="49" charset="0"/>
            </a:endParaRPr>
          </a:p>
          <a:p>
            <a:pPr lvl="0"/>
            <a:endParaRPr lang="en-US" sz="1800" dirty="0">
              <a:solidFill>
                <a:srgbClr val="000000"/>
              </a:solidFill>
              <a:highlight>
                <a:srgbClr val="FFFFFF"/>
              </a:highlight>
              <a:latin typeface="Consolas" panose="020B0609020204030204" pitchFamily="49" charset="0"/>
            </a:endParaRPr>
          </a:p>
        </p:txBody>
      </p:sp>
      <p:sp>
        <p:nvSpPr>
          <p:cNvPr id="6" name="Rectangle 5"/>
          <p:cNvSpPr/>
          <p:nvPr/>
        </p:nvSpPr>
        <p:spPr>
          <a:xfrm>
            <a:off x="1005839" y="3375416"/>
            <a:ext cx="11594592" cy="712759"/>
          </a:xfrm>
          <a:prstGeom prst="rect">
            <a:avLst/>
          </a:prstGeom>
        </p:spPr>
        <p:txBody>
          <a:bodyPr wrap="square">
            <a:spAutoFit/>
          </a:bodyPr>
          <a:lstStyle/>
          <a:p>
            <a:r>
              <a:rPr lang="en-US" sz="1800" dirty="0" smtClean="0">
                <a:solidFill>
                  <a:srgbClr val="0000FF"/>
                </a:solidFill>
                <a:highlight>
                  <a:srgbClr val="FFFFFF"/>
                </a:highlight>
                <a:latin typeface="Consolas" panose="020B0609020204030204" pitchFamily="49" charset="0"/>
              </a:rPr>
              <a:t>public</a:t>
            </a: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VertexType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NewVertexType</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name, </a:t>
            </a:r>
            <a:r>
              <a:rPr lang="en-US" sz="1800" dirty="0">
                <a:solidFill>
                  <a:srgbClr val="2B91AF"/>
                </a:solidFill>
                <a:highlight>
                  <a:srgbClr val="FFFFFF"/>
                </a:highlight>
                <a:latin typeface="Consolas" panose="020B0609020204030204" pitchFamily="49" charset="0"/>
              </a:rPr>
              <a:t>VertexType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baseType</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null</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EdgeType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NewEdgeType</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name, </a:t>
            </a:r>
            <a:r>
              <a:rPr lang="en-US" sz="1800" dirty="0">
                <a:solidFill>
                  <a:srgbClr val="0000FF"/>
                </a:solidFill>
                <a:highlight>
                  <a:srgbClr val="FFFFFF"/>
                </a:highlight>
                <a:latin typeface="Consolas" panose="020B0609020204030204" pitchFamily="49" charset="0"/>
              </a:rPr>
              <a:t>bool</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biderectional</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EdgeType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baseType</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null</a:t>
            </a:r>
            <a:r>
              <a:rPr lang="en-US" sz="1800" dirty="0">
                <a:solidFill>
                  <a:srgbClr val="000000"/>
                </a:solidFill>
                <a:highlight>
                  <a:srgbClr val="FFFFFF"/>
                </a:highlight>
                <a:latin typeface="Consolas" panose="020B0609020204030204" pitchFamily="49" charset="0"/>
              </a:rPr>
              <a:t>)</a:t>
            </a:r>
            <a:endParaRPr lang="en-US" sz="1800" dirty="0"/>
          </a:p>
        </p:txBody>
      </p:sp>
      <p:sp>
        <p:nvSpPr>
          <p:cNvPr id="7" name="TextBox 6"/>
          <p:cNvSpPr txBox="1"/>
          <p:nvPr/>
        </p:nvSpPr>
        <p:spPr>
          <a:xfrm>
            <a:off x="2816351" y="2846224"/>
            <a:ext cx="7973568" cy="505972"/>
          </a:xfrm>
          <a:prstGeom prst="rect">
            <a:avLst/>
          </a:prstGeom>
          <a:noFill/>
        </p:spPr>
        <p:txBody>
          <a:bodyPr wrap="square" rtlCol="0">
            <a:spAutoFit/>
          </a:bodyPr>
          <a:lstStyle/>
          <a:p>
            <a:r>
              <a:rPr lang="en-US" dirty="0" smtClean="0">
                <a:solidFill>
                  <a:schemeClr val="bg2"/>
                </a:solidFill>
              </a:rPr>
              <a:t>Using polymorphic</a:t>
            </a:r>
            <a:r>
              <a:rPr lang="en-US" dirty="0" smtClean="0">
                <a:solidFill>
                  <a:srgbClr val="134770"/>
                </a:solidFill>
              </a:rPr>
              <a:t> </a:t>
            </a:r>
            <a:r>
              <a:rPr lang="en-US" dirty="0" smtClean="0">
                <a:solidFill>
                  <a:schemeClr val="bg2"/>
                </a:solidFill>
              </a:rPr>
              <a:t>API on class Graph</a:t>
            </a:r>
            <a:endParaRPr lang="en-US" dirty="0">
              <a:solidFill>
                <a:schemeClr val="bg2"/>
              </a:solidFill>
            </a:endParaRPr>
          </a:p>
        </p:txBody>
      </p:sp>
      <p:sp>
        <p:nvSpPr>
          <p:cNvPr id="4" name="Rectangle 3"/>
          <p:cNvSpPr/>
          <p:nvPr/>
        </p:nvSpPr>
        <p:spPr>
          <a:xfrm>
            <a:off x="2071514" y="5073396"/>
            <a:ext cx="7023718" cy="350673"/>
          </a:xfrm>
          <a:prstGeom prst="rect">
            <a:avLst/>
          </a:prstGeom>
        </p:spPr>
        <p:txBody>
          <a:bodyPr wrap="none">
            <a:spAutoFit/>
          </a:bodyPr>
          <a:lstStyle/>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IEnumerable</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Edge</a:t>
            </a:r>
            <a:r>
              <a:rPr lang="en-US" sz="1600" dirty="0">
                <a:solidFill>
                  <a:srgbClr val="000000"/>
                </a:solidFill>
                <a:highlight>
                  <a:srgbClr val="FFFFFF"/>
                </a:highlight>
                <a:latin typeface="Consolas" panose="020B0609020204030204" pitchFamily="49" charset="0"/>
              </a:rPr>
              <a:t>&gt; </a:t>
            </a:r>
            <a:r>
              <a:rPr lang="en-US" sz="1600" dirty="0" err="1">
                <a:solidFill>
                  <a:srgbClr val="000000"/>
                </a:solidFill>
                <a:highlight>
                  <a:srgbClr val="FFFFFF"/>
                </a:highlight>
                <a:latin typeface="Consolas" panose="020B0609020204030204" pitchFamily="49" charset="0"/>
              </a:rPr>
              <a:t>GetEdges</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bool</a:t>
            </a:r>
            <a:r>
              <a:rPr lang="en-US" sz="1600" dirty="0">
                <a:solidFill>
                  <a:srgbClr val="000000"/>
                </a:solidFill>
                <a:highlight>
                  <a:srgbClr val="FFFFFF"/>
                </a:highlight>
                <a:latin typeface="Consolas" panose="020B0609020204030204" pitchFamily="49" charset="0"/>
              </a:rPr>
              <a:t> polymorphic = </a:t>
            </a:r>
            <a:r>
              <a:rPr lang="en-US" sz="1600" dirty="0">
                <a:solidFill>
                  <a:srgbClr val="0000FF"/>
                </a:solidFill>
                <a:highlight>
                  <a:srgbClr val="FFFFFF"/>
                </a:highlight>
                <a:latin typeface="Consolas" panose="020B0609020204030204" pitchFamily="49" charset="0"/>
              </a:rPr>
              <a:t>false</a:t>
            </a:r>
            <a:r>
              <a:rPr lang="en-US" sz="1600" dirty="0">
                <a:solidFill>
                  <a:srgbClr val="000000"/>
                </a:solidFill>
                <a:highlight>
                  <a:srgbClr val="FFFFFF"/>
                </a:highlight>
                <a:latin typeface="Consolas" panose="020B0609020204030204" pitchFamily="49" charset="0"/>
              </a:rPr>
              <a:t>)</a:t>
            </a:r>
            <a:endParaRPr lang="en-US" sz="4800" dirty="0"/>
          </a:p>
        </p:txBody>
      </p:sp>
      <p:sp>
        <p:nvSpPr>
          <p:cNvPr id="5" name="Rectangle 4"/>
          <p:cNvSpPr/>
          <p:nvPr/>
        </p:nvSpPr>
        <p:spPr>
          <a:xfrm>
            <a:off x="3976122" y="4519039"/>
            <a:ext cx="2910412" cy="505972"/>
          </a:xfrm>
          <a:prstGeom prst="rect">
            <a:avLst/>
          </a:prstGeom>
        </p:spPr>
        <p:txBody>
          <a:bodyPr wrap="none">
            <a:spAutoFit/>
          </a:bodyPr>
          <a:lstStyle/>
          <a:p>
            <a:pPr lvl="0"/>
            <a:r>
              <a:rPr lang="en-US" dirty="0" smtClean="0">
                <a:solidFill>
                  <a:srgbClr val="134770"/>
                </a:solidFill>
              </a:rPr>
              <a:t>on class EdgeType</a:t>
            </a:r>
            <a:endParaRPr lang="en-US" dirty="0">
              <a:solidFill>
                <a:srgbClr val="134770"/>
              </a:solidFill>
            </a:endParaRPr>
          </a:p>
        </p:txBody>
      </p:sp>
      <p:sp>
        <p:nvSpPr>
          <p:cNvPr id="8" name="Rectangle 7"/>
          <p:cNvSpPr/>
          <p:nvPr/>
        </p:nvSpPr>
        <p:spPr>
          <a:xfrm>
            <a:off x="662153" y="7750462"/>
            <a:ext cx="11808372" cy="333617"/>
          </a:xfrm>
          <a:prstGeom prst="rect">
            <a:avLst/>
          </a:prstGeom>
        </p:spPr>
        <p:txBody>
          <a:bodyPr wrap="square">
            <a:spAutoFit/>
          </a:bodyPr>
          <a:lstStyle/>
          <a:p>
            <a:r>
              <a:rPr lang="en-US" sz="12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abstract</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2B91AF"/>
                </a:solidFill>
                <a:highlight>
                  <a:srgbClr val="FFFFFF"/>
                </a:highlight>
                <a:latin typeface="Consolas" panose="020B0609020204030204" pitchFamily="49" charset="0"/>
              </a:rPr>
              <a:t>Vertex</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GetPropertyVertex</a:t>
            </a:r>
            <a:r>
              <a:rPr lang="en-US" sz="1400" dirty="0">
                <a:solidFill>
                  <a:srgbClr val="000000"/>
                </a:solidFill>
                <a:highlight>
                  <a:srgbClr val="FFFFFF"/>
                </a:highlight>
                <a:latin typeface="Consolas" panose="020B0609020204030204" pitchFamily="49" charset="0"/>
              </a:rPr>
              <a:t>(</a:t>
            </a:r>
            <a:r>
              <a:rPr lang="en-US" sz="1400" dirty="0" err="1">
                <a:solidFill>
                  <a:srgbClr val="2B91AF"/>
                </a:solidFill>
                <a:highlight>
                  <a:srgbClr val="FFFFFF"/>
                </a:highlight>
                <a:latin typeface="Consolas" panose="020B0609020204030204" pitchFamily="49" charset="0"/>
              </a:rPr>
              <a:t>IComparable</a:t>
            </a:r>
            <a:r>
              <a:rPr lang="en-US" sz="1400" dirty="0">
                <a:solidFill>
                  <a:srgbClr val="000000"/>
                </a:solidFill>
                <a:highlight>
                  <a:srgbClr val="FFFFFF"/>
                </a:highlight>
                <a:latin typeface="Consolas" panose="020B0609020204030204" pitchFamily="49" charset="0"/>
              </a:rPr>
              <a:t> value, </a:t>
            </a:r>
            <a:r>
              <a:rPr lang="en-US" sz="1400" dirty="0">
                <a:solidFill>
                  <a:srgbClr val="0000FF"/>
                </a:solidFill>
                <a:highlight>
                  <a:srgbClr val="FFFFFF"/>
                </a:highlight>
                <a:latin typeface="Consolas" panose="020B0609020204030204" pitchFamily="49" charset="0"/>
              </a:rPr>
              <a:t>bool</a:t>
            </a:r>
            <a:r>
              <a:rPr lang="en-US" sz="1400" dirty="0">
                <a:solidFill>
                  <a:srgbClr val="000000"/>
                </a:solidFill>
                <a:highlight>
                  <a:srgbClr val="FFFFFF"/>
                </a:highlight>
                <a:latin typeface="Consolas" panose="020B0609020204030204" pitchFamily="49" charset="0"/>
              </a:rPr>
              <a:t> polymorphic = </a:t>
            </a:r>
            <a:r>
              <a:rPr lang="en-US" sz="1400" dirty="0">
                <a:solidFill>
                  <a:srgbClr val="0000FF"/>
                </a:solidFill>
                <a:highlight>
                  <a:srgbClr val="FFFFFF"/>
                </a:highlight>
                <a:latin typeface="Consolas" panose="020B0609020204030204" pitchFamily="49" charset="0"/>
              </a:rPr>
              <a:t>false</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bool</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errorIfNotFound</a:t>
            </a:r>
            <a:r>
              <a:rPr lang="en-US" sz="1400" dirty="0">
                <a:solidFill>
                  <a:srgbClr val="000000"/>
                </a:solidFill>
                <a:highlight>
                  <a:srgbClr val="FFFFFF"/>
                </a:highlight>
                <a:latin typeface="Consolas" panose="020B0609020204030204" pitchFamily="49" charset="0"/>
              </a:rPr>
              <a:t> = </a:t>
            </a:r>
            <a:r>
              <a:rPr lang="en-US" sz="1400" dirty="0">
                <a:solidFill>
                  <a:srgbClr val="0000FF"/>
                </a:solidFill>
                <a:highlight>
                  <a:srgbClr val="FFFFFF"/>
                </a:highlight>
                <a:latin typeface="Consolas" panose="020B0609020204030204" pitchFamily="49" charset="0"/>
              </a:rPr>
              <a:t>true</a:t>
            </a:r>
            <a:r>
              <a:rPr lang="en-US" sz="1400" dirty="0">
                <a:solidFill>
                  <a:srgbClr val="000000"/>
                </a:solidFill>
                <a:highlight>
                  <a:srgbClr val="FFFFFF"/>
                </a:highlight>
                <a:latin typeface="Consolas" panose="020B0609020204030204" pitchFamily="49" charset="0"/>
              </a:rPr>
              <a:t>);</a:t>
            </a:r>
            <a:endParaRPr lang="en-US" sz="4000" dirty="0"/>
          </a:p>
        </p:txBody>
      </p:sp>
      <p:sp>
        <p:nvSpPr>
          <p:cNvPr id="10" name="Rectangle 9"/>
          <p:cNvSpPr/>
          <p:nvPr/>
        </p:nvSpPr>
        <p:spPr>
          <a:xfrm>
            <a:off x="3984012" y="7243294"/>
            <a:ext cx="3354444" cy="505972"/>
          </a:xfrm>
          <a:prstGeom prst="rect">
            <a:avLst/>
          </a:prstGeom>
        </p:spPr>
        <p:txBody>
          <a:bodyPr wrap="none">
            <a:spAutoFit/>
          </a:bodyPr>
          <a:lstStyle/>
          <a:p>
            <a:pPr lvl="0"/>
            <a:r>
              <a:rPr lang="en-US" dirty="0" smtClean="0">
                <a:solidFill>
                  <a:srgbClr val="134770"/>
                </a:solidFill>
              </a:rPr>
              <a:t>on </a:t>
            </a:r>
            <a:r>
              <a:rPr lang="en-US" dirty="0">
                <a:solidFill>
                  <a:srgbClr val="134770"/>
                </a:solidFill>
              </a:rPr>
              <a:t>class </a:t>
            </a:r>
            <a:r>
              <a:rPr lang="en-US" dirty="0" smtClean="0">
                <a:solidFill>
                  <a:srgbClr val="134770"/>
                </a:solidFill>
              </a:rPr>
              <a:t>PropertyType</a:t>
            </a:r>
            <a:endParaRPr lang="en-US" dirty="0">
              <a:solidFill>
                <a:srgbClr val="134770"/>
              </a:solidFill>
            </a:endParaRPr>
          </a:p>
        </p:txBody>
      </p:sp>
      <p:sp>
        <p:nvSpPr>
          <p:cNvPr id="11" name="Rectangle 10"/>
          <p:cNvSpPr/>
          <p:nvPr/>
        </p:nvSpPr>
        <p:spPr>
          <a:xfrm>
            <a:off x="1005839" y="6346414"/>
            <a:ext cx="11175495" cy="643894"/>
          </a:xfrm>
          <a:prstGeom prst="rect">
            <a:avLst/>
          </a:prstGeom>
        </p:spPr>
        <p:txBody>
          <a:bodyPr wrap="none">
            <a:spAutoFit/>
          </a:bodyPr>
          <a:lstStyle/>
          <a:p>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Vertex</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GetVertex</a:t>
            </a:r>
            <a:r>
              <a:rPr lang="en-US" sz="1600" dirty="0">
                <a:solidFill>
                  <a:srgbClr val="000000"/>
                </a:solidFill>
                <a:highlight>
                  <a:srgbClr val="FFFFFF"/>
                </a:highlight>
                <a:latin typeface="Consolas" panose="020B0609020204030204" pitchFamily="49" charset="0"/>
              </a:rPr>
              <a:t>(</a:t>
            </a:r>
            <a:r>
              <a:rPr lang="en-US" sz="1600" dirty="0" err="1">
                <a:solidFill>
                  <a:srgbClr val="2B91AF"/>
                </a:solidFill>
                <a:highlight>
                  <a:srgbClr val="FFFFFF"/>
                </a:highlight>
                <a:latin typeface="Consolas" panose="020B0609020204030204" pitchFamily="49" charset="0"/>
              </a:rPr>
              <a:t>VertexId</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vertexId</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bool</a:t>
            </a:r>
            <a:r>
              <a:rPr lang="en-US" sz="1600" dirty="0">
                <a:solidFill>
                  <a:srgbClr val="000000"/>
                </a:solidFill>
                <a:highlight>
                  <a:srgbClr val="FFFFFF"/>
                </a:highlight>
                <a:latin typeface="Consolas" panose="020B0609020204030204" pitchFamily="49" charset="0"/>
              </a:rPr>
              <a:t> polymorphic = </a:t>
            </a:r>
            <a:r>
              <a:rPr lang="en-US" sz="1600" dirty="0">
                <a:solidFill>
                  <a:srgbClr val="0000FF"/>
                </a:solidFill>
                <a:highlight>
                  <a:srgbClr val="FFFFFF"/>
                </a:highlight>
                <a:latin typeface="Consolas" panose="020B0609020204030204" pitchFamily="49" charset="0"/>
              </a:rPr>
              <a:t>false</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bool</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errorIfNotFound</a:t>
            </a:r>
            <a:r>
              <a:rPr lang="en-US" sz="1600" dirty="0">
                <a:solidFill>
                  <a:srgbClr val="000000"/>
                </a:solidFill>
                <a:highlight>
                  <a:srgbClr val="FFFFFF"/>
                </a:highlight>
                <a:latin typeface="Consolas" panose="020B0609020204030204" pitchFamily="49" charset="0"/>
              </a:rPr>
              <a:t> = </a:t>
            </a:r>
            <a:r>
              <a:rPr lang="en-US" sz="1600" dirty="0">
                <a:solidFill>
                  <a:srgbClr val="0000FF"/>
                </a:solidFill>
                <a:highlight>
                  <a:srgbClr val="FFFFFF"/>
                </a:highlight>
                <a:latin typeface="Consolas" panose="020B0609020204030204" pitchFamily="49" charset="0"/>
              </a:rPr>
              <a:t>true</a:t>
            </a:r>
            <a:r>
              <a:rPr lang="en-US" sz="1600" dirty="0" smtClean="0">
                <a:solidFill>
                  <a:srgbClr val="000000"/>
                </a:solidFill>
                <a:highlight>
                  <a:srgbClr val="FFFFFF"/>
                </a:highlight>
                <a:latin typeface="Consolas" panose="020B0609020204030204" pitchFamily="49" charset="0"/>
              </a:rPr>
              <a:t>)</a:t>
            </a:r>
          </a:p>
          <a:p>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IEnumerable</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Vertex</a:t>
            </a:r>
            <a:r>
              <a:rPr lang="en-US" sz="1600" dirty="0">
                <a:solidFill>
                  <a:srgbClr val="000000"/>
                </a:solidFill>
                <a:highlight>
                  <a:srgbClr val="FFFFFF"/>
                </a:highlight>
                <a:latin typeface="Consolas" panose="020B0609020204030204" pitchFamily="49" charset="0"/>
              </a:rPr>
              <a:t>&gt; </a:t>
            </a:r>
            <a:r>
              <a:rPr lang="en-US" sz="1600" dirty="0" err="1">
                <a:solidFill>
                  <a:srgbClr val="000000"/>
                </a:solidFill>
                <a:highlight>
                  <a:srgbClr val="FFFFFF"/>
                </a:highlight>
                <a:latin typeface="Consolas" panose="020B0609020204030204" pitchFamily="49" charset="0"/>
              </a:rPr>
              <a:t>GetVertices</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bool</a:t>
            </a:r>
            <a:r>
              <a:rPr lang="en-US" sz="1600" dirty="0">
                <a:solidFill>
                  <a:srgbClr val="000000"/>
                </a:solidFill>
                <a:highlight>
                  <a:srgbClr val="FFFFFF"/>
                </a:highlight>
                <a:latin typeface="Consolas" panose="020B0609020204030204" pitchFamily="49" charset="0"/>
              </a:rPr>
              <a:t> polymorphic = </a:t>
            </a:r>
            <a:r>
              <a:rPr lang="en-US" sz="1600" dirty="0">
                <a:solidFill>
                  <a:srgbClr val="0000FF"/>
                </a:solidFill>
                <a:highlight>
                  <a:srgbClr val="FFFFFF"/>
                </a:highlight>
                <a:latin typeface="Consolas" panose="020B0609020204030204" pitchFamily="49" charset="0"/>
              </a:rPr>
              <a:t>false</a:t>
            </a:r>
            <a:r>
              <a:rPr lang="en-US" sz="1600" dirty="0" smtClean="0">
                <a:solidFill>
                  <a:srgbClr val="000000"/>
                </a:solidFill>
                <a:highlight>
                  <a:srgbClr val="FFFFFF"/>
                </a:highlight>
                <a:latin typeface="Consolas" panose="020B0609020204030204" pitchFamily="49" charset="0"/>
              </a:rPr>
              <a:t>)</a:t>
            </a:r>
            <a:endParaRPr lang="en-US" sz="1600" dirty="0"/>
          </a:p>
        </p:txBody>
      </p:sp>
      <p:sp>
        <p:nvSpPr>
          <p:cNvPr id="12" name="Rectangle 11"/>
          <p:cNvSpPr/>
          <p:nvPr/>
        </p:nvSpPr>
        <p:spPr>
          <a:xfrm>
            <a:off x="3976122" y="5840442"/>
            <a:ext cx="3080330" cy="505972"/>
          </a:xfrm>
          <a:prstGeom prst="rect">
            <a:avLst/>
          </a:prstGeom>
        </p:spPr>
        <p:txBody>
          <a:bodyPr wrap="none">
            <a:spAutoFit/>
          </a:bodyPr>
          <a:lstStyle/>
          <a:p>
            <a:pPr lvl="0"/>
            <a:r>
              <a:rPr lang="en-US" dirty="0" smtClean="0">
                <a:solidFill>
                  <a:srgbClr val="134770"/>
                </a:solidFill>
              </a:rPr>
              <a:t>on </a:t>
            </a:r>
            <a:r>
              <a:rPr lang="en-US" dirty="0">
                <a:solidFill>
                  <a:srgbClr val="134770"/>
                </a:solidFill>
              </a:rPr>
              <a:t>class </a:t>
            </a:r>
            <a:r>
              <a:rPr lang="en-US" dirty="0" smtClean="0">
                <a:solidFill>
                  <a:srgbClr val="134770"/>
                </a:solidFill>
              </a:rPr>
              <a:t>VertexType</a:t>
            </a:r>
            <a:endParaRPr lang="en-US" dirty="0">
              <a:solidFill>
                <a:srgbClr val="134770"/>
              </a:solidFill>
            </a:endParaRPr>
          </a:p>
        </p:txBody>
      </p:sp>
      <p:sp>
        <p:nvSpPr>
          <p:cNvPr id="14" name="TextBox 13"/>
          <p:cNvSpPr txBox="1"/>
          <p:nvPr/>
        </p:nvSpPr>
        <p:spPr>
          <a:xfrm>
            <a:off x="4672487" y="953445"/>
            <a:ext cx="3444112" cy="409279"/>
          </a:xfrm>
          <a:prstGeom prst="rect">
            <a:avLst/>
          </a:prstGeom>
          <a:noFill/>
        </p:spPr>
        <p:txBody>
          <a:bodyPr wrap="square" rtlCol="0">
            <a:spAutoFit/>
          </a:bodyPr>
          <a:lstStyle/>
          <a:p>
            <a:r>
              <a:rPr lang="en-US" sz="2000" dirty="0" smtClean="0">
                <a:solidFill>
                  <a:schemeClr val="accent6">
                    <a:lumMod val="50000"/>
                  </a:schemeClr>
                </a:solidFill>
              </a:rPr>
              <a:t>Also found in </a:t>
            </a:r>
            <a:r>
              <a:rPr lang="en-US" sz="2000" dirty="0" smtClean="0">
                <a:solidFill>
                  <a:schemeClr val="accent6">
                    <a:lumMod val="50000"/>
                  </a:schemeClr>
                </a:solidFill>
                <a:hlinkClick r:id="rId3"/>
              </a:rPr>
              <a:t>OrientDB</a:t>
            </a:r>
            <a:endParaRPr lang="en-US" sz="2000" dirty="0">
              <a:solidFill>
                <a:schemeClr val="accent6">
                  <a:lumMod val="50000"/>
                </a:schemeClr>
              </a:solidFill>
            </a:endParaRPr>
          </a:p>
        </p:txBody>
      </p:sp>
    </p:spTree>
    <p:extLst>
      <p:ext uri="{BB962C8B-B14F-4D97-AF65-F5344CB8AC3E}">
        <p14:creationId xmlns:p14="http://schemas.microsoft.com/office/powerpoint/2010/main" val="355564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617" y="1023492"/>
            <a:ext cx="11065397" cy="1353312"/>
          </a:xfrm>
        </p:spPr>
        <p:txBody>
          <a:bodyPr>
            <a:normAutofit fontScale="90000"/>
          </a:bodyPr>
          <a:lstStyle/>
          <a:p>
            <a:r>
              <a:rPr lang="en-US" sz="6000" dirty="0"/>
              <a:t>Any C# type object as property value</a:t>
            </a:r>
          </a:p>
        </p:txBody>
      </p:sp>
      <p:sp>
        <p:nvSpPr>
          <p:cNvPr id="4" name="TextBox 3"/>
          <p:cNvSpPr txBox="1"/>
          <p:nvPr/>
        </p:nvSpPr>
        <p:spPr>
          <a:xfrm>
            <a:off x="1493135" y="2615879"/>
            <a:ext cx="10475088" cy="1333250"/>
          </a:xfrm>
          <a:prstGeom prst="rect">
            <a:avLst/>
          </a:prstGeom>
          <a:noFill/>
        </p:spPr>
        <p:txBody>
          <a:bodyPr wrap="square" rtlCol="0">
            <a:spAutoFit/>
          </a:bodyPr>
          <a:lstStyle/>
          <a:p>
            <a:r>
              <a:rPr lang="en-US" dirty="0" err="1" smtClean="0">
                <a:solidFill>
                  <a:schemeClr val="bg2"/>
                </a:solidFill>
              </a:rPr>
              <a:t>VelocityGraph</a:t>
            </a:r>
            <a:r>
              <a:rPr lang="en-US" dirty="0" smtClean="0">
                <a:solidFill>
                  <a:schemeClr val="bg2"/>
                </a:solidFill>
              </a:rPr>
              <a:t> is build as an extension of object database </a:t>
            </a:r>
            <a:r>
              <a:rPr lang="en-US" dirty="0" err="1" smtClean="0">
                <a:solidFill>
                  <a:schemeClr val="bg2"/>
                </a:solidFill>
              </a:rPr>
              <a:t>VelocityDB</a:t>
            </a:r>
            <a:r>
              <a:rPr lang="en-US" dirty="0" smtClean="0">
                <a:solidFill>
                  <a:schemeClr val="bg2"/>
                </a:solidFill>
              </a:rPr>
              <a:t>. You can use graphs as a component of your overall application design and you can use any C# type objects as property values.</a:t>
            </a:r>
            <a:endParaRPr lang="en-US" dirty="0">
              <a:solidFill>
                <a:schemeClr val="bg2"/>
              </a:solidFill>
            </a:endParaRPr>
          </a:p>
        </p:txBody>
      </p:sp>
      <p:sp>
        <p:nvSpPr>
          <p:cNvPr id="5" name="Rectangle 4"/>
          <p:cNvSpPr/>
          <p:nvPr/>
        </p:nvSpPr>
        <p:spPr>
          <a:xfrm>
            <a:off x="324092" y="4352081"/>
            <a:ext cx="12680708" cy="2008499"/>
          </a:xfrm>
          <a:prstGeom prst="rect">
            <a:avLst/>
          </a:prstGeom>
        </p:spPr>
        <p:txBody>
          <a:bodyPr wrap="square">
            <a:spAutoFit/>
          </a:bodyPr>
          <a:lstStyle/>
          <a:p>
            <a:r>
              <a:rPr lang="en-US" sz="1400" dirty="0" smtClean="0">
                <a:solidFill>
                  <a:srgbClr val="2B91AF"/>
                </a:solidFill>
                <a:highlight>
                  <a:srgbClr val="FFFFFF"/>
                </a:highlight>
                <a:latin typeface="Consolas" panose="020B0609020204030204" pitchFamily="49" charset="0"/>
              </a:rPr>
              <a:t>PropertyType</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objectPropertyTypeIndexed</a:t>
            </a:r>
            <a:r>
              <a:rPr lang="en-US" sz="1400" dirty="0">
                <a:solidFill>
                  <a:srgbClr val="000000"/>
                </a:solidFill>
                <a:highlight>
                  <a:srgbClr val="FFFFFF"/>
                </a:highlight>
                <a:latin typeface="Consolas" panose="020B0609020204030204" pitchFamily="49" charset="0"/>
              </a:rPr>
              <a:t> = </a:t>
            </a:r>
            <a:r>
              <a:rPr lang="en-US" sz="1400" dirty="0" err="1" smtClean="0">
                <a:solidFill>
                  <a:srgbClr val="000000"/>
                </a:solidFill>
                <a:highlight>
                  <a:srgbClr val="FFFFFF"/>
                </a:highlight>
                <a:latin typeface="Consolas" panose="020B0609020204030204" pitchFamily="49" charset="0"/>
              </a:rPr>
              <a:t>graph.NewVertexProperty</a:t>
            </a:r>
            <a:r>
              <a:rPr lang="en-US" sz="1400" dirty="0" smtClean="0">
                <a:solidFill>
                  <a:srgbClr val="000000"/>
                </a:solidFill>
                <a:highlight>
                  <a:srgbClr val="FFFFFF"/>
                </a:highlight>
                <a:latin typeface="Consolas" panose="020B0609020204030204" pitchFamily="49" charset="0"/>
              </a:rPr>
              <a:t>(</a:t>
            </a:r>
            <a:r>
              <a:rPr lang="en-US" sz="1400" dirty="0" err="1" smtClean="0">
                <a:solidFill>
                  <a:srgbClr val="000000"/>
                </a:solidFill>
                <a:highlight>
                  <a:srgbClr val="FFFFFF"/>
                </a:highlight>
                <a:latin typeface="Consolas" panose="020B0609020204030204" pitchFamily="49" charset="0"/>
              </a:rPr>
              <a:t>movieType</a:t>
            </a:r>
            <a:r>
              <a:rPr lang="en-US" sz="1400" dirty="0">
                <a:solidFill>
                  <a:srgbClr val="000000"/>
                </a:solidFill>
                <a:highlight>
                  <a:srgbClr val="FFFFFF"/>
                </a:highlight>
                <a:latin typeface="Consolas" panose="020B0609020204030204" pitchFamily="49" charset="0"/>
              </a:rPr>
              <a:t>, </a:t>
            </a:r>
            <a:r>
              <a:rPr lang="en-US" sz="1400" dirty="0">
                <a:solidFill>
                  <a:srgbClr val="A31515"/>
                </a:solidFill>
                <a:highlight>
                  <a:srgbClr val="FFFFFF"/>
                </a:highlight>
                <a:latin typeface="Consolas" panose="020B0609020204030204" pitchFamily="49" charset="0"/>
              </a:rPr>
              <a:t>"director"</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DataType</a:t>
            </a:r>
            <a:r>
              <a:rPr lang="en-US" sz="1400" dirty="0" err="1">
                <a:solidFill>
                  <a:srgbClr val="000000"/>
                </a:solidFill>
                <a:highlight>
                  <a:srgbClr val="FFFFFF"/>
                </a:highlight>
                <a:latin typeface="Consolas" panose="020B0609020204030204" pitchFamily="49" charset="0"/>
              </a:rPr>
              <a:t>.IOptimizedPersistable</a:t>
            </a:r>
            <a:r>
              <a:rPr lang="en-US" sz="1400" dirty="0" smtClean="0">
                <a:solidFill>
                  <a:srgbClr val="000000"/>
                </a:solidFill>
                <a:highlight>
                  <a:srgbClr val="FFFFFF"/>
                </a:highlight>
                <a:latin typeface="Consolas" panose="020B0609020204030204" pitchFamily="49" charset="0"/>
              </a:rPr>
              <a:t>,</a:t>
            </a:r>
          </a:p>
          <a:p>
            <a:r>
              <a:rPr lang="en-US" sz="1400" dirty="0" smtClean="0">
                <a:solidFill>
                  <a:srgbClr val="000000"/>
                </a:solidFill>
                <a:highlight>
                  <a:srgbClr val="FFFFFF"/>
                </a:highlight>
                <a:latin typeface="Consolas" panose="020B0609020204030204" pitchFamily="49" charset="0"/>
              </a:rPr>
              <a:t>                                                                 </a:t>
            </a:r>
            <a:r>
              <a:rPr lang="en-US" sz="1400" dirty="0" err="1" smtClean="0">
                <a:solidFill>
                  <a:srgbClr val="2B91AF"/>
                </a:solidFill>
                <a:highlight>
                  <a:srgbClr val="FFFFFF"/>
                </a:highlight>
                <a:latin typeface="Consolas" panose="020B0609020204030204" pitchFamily="49" charset="0"/>
              </a:rPr>
              <a:t>PropertyKind</a:t>
            </a:r>
            <a:r>
              <a:rPr lang="en-US" sz="1400" dirty="0" err="1" smtClean="0">
                <a:solidFill>
                  <a:srgbClr val="000000"/>
                </a:solidFill>
                <a:highlight>
                  <a:srgbClr val="FFFFFF"/>
                </a:highlight>
                <a:latin typeface="Consolas" panose="020B0609020204030204" pitchFamily="49" charset="0"/>
              </a:rPr>
              <a:t>.Indexed</a:t>
            </a:r>
            <a:r>
              <a:rPr lang="en-US" sz="1400" dirty="0">
                <a:solidFill>
                  <a:srgbClr val="000000"/>
                </a:solidFill>
                <a:highlight>
                  <a:srgbClr val="FFFFFF"/>
                </a:highlight>
                <a:latin typeface="Consolas" panose="020B0609020204030204" pitchFamily="49" charset="0"/>
              </a:rPr>
              <a:t>);</a:t>
            </a:r>
          </a:p>
          <a:p>
            <a:endParaRPr lang="en-US" sz="1400" dirty="0">
              <a:solidFill>
                <a:srgbClr val="000000"/>
              </a:solidFill>
              <a:highlight>
                <a:srgbClr val="FFFFFF"/>
              </a:highlight>
              <a:latin typeface="Consolas" panose="020B0609020204030204" pitchFamily="49" charset="0"/>
            </a:endParaRPr>
          </a:p>
          <a:p>
            <a:r>
              <a:rPr lang="en-US" sz="1400" dirty="0" smtClean="0">
                <a:solidFill>
                  <a:srgbClr val="2B91AF"/>
                </a:solidFill>
                <a:highlight>
                  <a:srgbClr val="FFFFFF"/>
                </a:highlight>
                <a:latin typeface="Consolas" panose="020B0609020204030204" pitchFamily="49" charset="0"/>
              </a:rPr>
              <a:t>Vertex</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mVickyCB</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movieType.NewVertex</a:t>
            </a:r>
            <a:r>
              <a:rPr lang="en-US" sz="1400" dirty="0">
                <a:solidFill>
                  <a:srgbClr val="000000"/>
                </a:solidFill>
                <a:highlight>
                  <a:srgbClr val="FFFFFF"/>
                </a:highlight>
                <a:latin typeface="Consolas" panose="020B0609020204030204" pitchFamily="49" charset="0"/>
              </a:rPr>
              <a:t>();</a:t>
            </a:r>
          </a:p>
          <a:p>
            <a:r>
              <a:rPr lang="en-US" sz="1400" dirty="0" err="1" smtClean="0">
                <a:solidFill>
                  <a:srgbClr val="000000"/>
                </a:solidFill>
                <a:highlight>
                  <a:srgbClr val="FFFFFF"/>
                </a:highlight>
                <a:latin typeface="Consolas" panose="020B0609020204030204" pitchFamily="49" charset="0"/>
              </a:rPr>
              <a:t>mVickyCB.SetProperty</a:t>
            </a:r>
            <a:r>
              <a:rPr lang="en-US" sz="1400" dirty="0" smtClean="0">
                <a:solidFill>
                  <a:srgbClr val="000000"/>
                </a:solidFill>
                <a:highlight>
                  <a:srgbClr val="FFFFFF"/>
                </a:highlight>
                <a:latin typeface="Consolas" panose="020B0609020204030204" pitchFamily="49" charset="0"/>
              </a:rPr>
              <a:t>(</a:t>
            </a:r>
            <a:r>
              <a:rPr lang="en-US" sz="1400" dirty="0" err="1" smtClean="0">
                <a:solidFill>
                  <a:srgbClr val="000000"/>
                </a:solidFill>
                <a:highlight>
                  <a:srgbClr val="FFFFFF"/>
                </a:highlight>
                <a:latin typeface="Consolas" panose="020B0609020204030204" pitchFamily="49" charset="0"/>
              </a:rPr>
              <a:t>movieTitleType</a:t>
            </a:r>
            <a:r>
              <a:rPr lang="en-US" sz="1400" dirty="0">
                <a:solidFill>
                  <a:srgbClr val="000000"/>
                </a:solidFill>
                <a:highlight>
                  <a:srgbClr val="FFFFFF"/>
                </a:highlight>
                <a:latin typeface="Consolas" panose="020B0609020204030204" pitchFamily="49" charset="0"/>
              </a:rPr>
              <a:t>, </a:t>
            </a:r>
            <a:r>
              <a:rPr lang="en-US" sz="1400" dirty="0">
                <a:solidFill>
                  <a:srgbClr val="A31515"/>
                </a:solidFill>
                <a:highlight>
                  <a:srgbClr val="FFFFFF"/>
                </a:highlight>
                <a:latin typeface="Consolas" panose="020B0609020204030204" pitchFamily="49" charset="0"/>
              </a:rPr>
              <a:t>"Vicky Cristina Barcelona"</a:t>
            </a:r>
            <a:r>
              <a:rPr lang="en-US" sz="1400" dirty="0">
                <a:solidFill>
                  <a:srgbClr val="000000"/>
                </a:solidFill>
                <a:highlight>
                  <a:srgbClr val="FFFFFF"/>
                </a:highlight>
                <a:latin typeface="Consolas" panose="020B0609020204030204" pitchFamily="49" charset="0"/>
              </a:rPr>
              <a:t>);</a:t>
            </a:r>
          </a:p>
          <a:p>
            <a:r>
              <a:rPr lang="en-US" sz="1400" dirty="0" smtClean="0">
                <a:solidFill>
                  <a:srgbClr val="2B91AF"/>
                </a:solidFill>
                <a:highlight>
                  <a:srgbClr val="FFFFFF"/>
                </a:highlight>
                <a:latin typeface="Consolas" panose="020B0609020204030204" pitchFamily="49" charset="0"/>
              </a:rPr>
              <a:t>Person</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pObj</a:t>
            </a:r>
            <a:r>
              <a:rPr lang="en-US" sz="1400" dirty="0">
                <a:solidFill>
                  <a:srgbClr val="000000"/>
                </a:solidFill>
                <a:highlight>
                  <a:srgbClr val="FFFFFF"/>
                </a:highlight>
                <a:latin typeface="Consolas" panose="020B0609020204030204" pitchFamily="49" charset="0"/>
              </a:rPr>
              <a:t> =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a:t>
            </a:r>
            <a:r>
              <a:rPr lang="en-US" sz="1400" dirty="0">
                <a:solidFill>
                  <a:srgbClr val="2B91AF"/>
                </a:solidFill>
                <a:highlight>
                  <a:srgbClr val="FFFFFF"/>
                </a:highlight>
                <a:latin typeface="Consolas" panose="020B0609020204030204" pitchFamily="49" charset="0"/>
              </a:rPr>
              <a:t>Person</a:t>
            </a:r>
            <a:r>
              <a:rPr lang="en-US" sz="1400" dirty="0">
                <a:solidFill>
                  <a:srgbClr val="000000"/>
                </a:solidFill>
                <a:highlight>
                  <a:srgbClr val="FFFFFF"/>
                </a:highlight>
                <a:latin typeface="Consolas" panose="020B0609020204030204" pitchFamily="49" charset="0"/>
              </a:rPr>
              <a:t>();</a:t>
            </a:r>
          </a:p>
          <a:p>
            <a:r>
              <a:rPr lang="en-US" sz="1400" dirty="0" err="1" smtClean="0">
                <a:solidFill>
                  <a:srgbClr val="000000"/>
                </a:solidFill>
                <a:highlight>
                  <a:srgbClr val="FFFFFF"/>
                </a:highlight>
                <a:latin typeface="Consolas" panose="020B0609020204030204" pitchFamily="49" charset="0"/>
              </a:rPr>
              <a:t>mVickyCB.SetProperty</a:t>
            </a:r>
            <a:r>
              <a:rPr lang="en-US" sz="1400" dirty="0" smtClean="0">
                <a:solidFill>
                  <a:srgbClr val="000000"/>
                </a:solidFill>
                <a:highlight>
                  <a:srgbClr val="FFFFFF"/>
                </a:highlight>
                <a:latin typeface="Consolas" panose="020B0609020204030204" pitchFamily="49" charset="0"/>
              </a:rPr>
              <a:t>(</a:t>
            </a:r>
            <a:r>
              <a:rPr lang="en-US" sz="1400" dirty="0" err="1" smtClean="0">
                <a:solidFill>
                  <a:srgbClr val="000000"/>
                </a:solidFill>
                <a:highlight>
                  <a:srgbClr val="FFFFFF"/>
                </a:highlight>
                <a:latin typeface="Consolas" panose="020B0609020204030204" pitchFamily="49" charset="0"/>
              </a:rPr>
              <a:t>objectPropertyTypeIndexed</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pObj</a:t>
            </a:r>
            <a:r>
              <a:rPr lang="en-US" sz="1400" dirty="0" smtClean="0">
                <a:solidFill>
                  <a:srgbClr val="000000"/>
                </a:solidFill>
                <a:highlight>
                  <a:srgbClr val="FFFFFF"/>
                </a:highlight>
                <a:latin typeface="Consolas" panose="020B0609020204030204" pitchFamily="49" charset="0"/>
              </a:rPr>
              <a:t>);</a:t>
            </a:r>
            <a:r>
              <a:rPr lang="en-US" sz="1400" dirty="0">
                <a:solidFill>
                  <a:srgbClr val="2B91AF"/>
                </a:solidFill>
                <a:highlight>
                  <a:srgbClr val="FFFFFF"/>
                </a:highlight>
                <a:latin typeface="Consolas" panose="020B0609020204030204" pitchFamily="49" charset="0"/>
              </a:rPr>
              <a:t> </a:t>
            </a:r>
            <a:endParaRPr lang="en-US" sz="1400" dirty="0" smtClean="0">
              <a:solidFill>
                <a:srgbClr val="2B91AF"/>
              </a:solidFill>
              <a:highlight>
                <a:srgbClr val="FFFFFF"/>
              </a:highlight>
              <a:latin typeface="Consolas" panose="020B0609020204030204" pitchFamily="49" charset="0"/>
            </a:endParaRPr>
          </a:p>
          <a:p>
            <a:r>
              <a:rPr lang="en-US" sz="1400" dirty="0" smtClean="0">
                <a:solidFill>
                  <a:srgbClr val="2B91AF"/>
                </a:solidFill>
                <a:highlight>
                  <a:srgbClr val="FFFFFF"/>
                </a:highlight>
                <a:latin typeface="Consolas" panose="020B0609020204030204" pitchFamily="49" charset="0"/>
              </a:rPr>
              <a:t>Vertex</a:t>
            </a:r>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lookup = </a:t>
            </a:r>
            <a:r>
              <a:rPr lang="en-US" sz="1400" dirty="0" err="1" smtClean="0">
                <a:solidFill>
                  <a:srgbClr val="000000"/>
                </a:solidFill>
                <a:highlight>
                  <a:srgbClr val="FFFFFF"/>
                </a:highlight>
                <a:latin typeface="Consolas" panose="020B0609020204030204" pitchFamily="49" charset="0"/>
              </a:rPr>
              <a:t>objectPropertyTypeIndexed.GetPropertyVertex</a:t>
            </a:r>
            <a:r>
              <a:rPr lang="en-US" sz="1400" dirty="0" smtClean="0">
                <a:solidFill>
                  <a:srgbClr val="000000"/>
                </a:solidFill>
                <a:highlight>
                  <a:srgbClr val="FFFFFF"/>
                </a:highlight>
                <a:latin typeface="Consolas" panose="020B0609020204030204" pitchFamily="49" charset="0"/>
              </a:rPr>
              <a:t>(</a:t>
            </a:r>
            <a:r>
              <a:rPr lang="en-US" sz="1400" dirty="0" err="1" smtClean="0">
                <a:solidFill>
                  <a:srgbClr val="000000"/>
                </a:solidFill>
                <a:highlight>
                  <a:srgbClr val="FFFFFF"/>
                </a:highlight>
                <a:latin typeface="Consolas" panose="020B0609020204030204" pitchFamily="49" charset="0"/>
              </a:rPr>
              <a:t>pObj</a:t>
            </a:r>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1962482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255" y="173818"/>
            <a:ext cx="8038787" cy="1334141"/>
          </a:xfrm>
        </p:spPr>
        <p:txBody>
          <a:bodyPr/>
          <a:lstStyle/>
          <a:p>
            <a:r>
              <a:rPr lang="sv-SE" dirty="0" smtClean="0"/>
              <a:t>Downloading VelocityGraph</a:t>
            </a:r>
            <a:endParaRPr lang="en-US" dirty="0"/>
          </a:p>
        </p:txBody>
      </p:sp>
      <p:sp>
        <p:nvSpPr>
          <p:cNvPr id="3" name="TextBox 2"/>
          <p:cNvSpPr txBox="1"/>
          <p:nvPr/>
        </p:nvSpPr>
        <p:spPr>
          <a:xfrm>
            <a:off x="1315453" y="2534652"/>
            <a:ext cx="10764251" cy="6296917"/>
          </a:xfrm>
          <a:prstGeom prst="rect">
            <a:avLst/>
          </a:prstGeom>
          <a:noFill/>
        </p:spPr>
        <p:txBody>
          <a:bodyPr wrap="square" rtlCol="0">
            <a:spAutoFit/>
          </a:bodyPr>
          <a:lstStyle/>
          <a:p>
            <a:r>
              <a:rPr lang="sv-SE" dirty="0" smtClean="0">
                <a:solidFill>
                  <a:schemeClr val="bg2"/>
                </a:solidFill>
              </a:rPr>
              <a:t>Direct link</a:t>
            </a:r>
            <a:r>
              <a:rPr lang="en-US" dirty="0" smtClean="0">
                <a:solidFill>
                  <a:schemeClr val="bg2"/>
                </a:solidFill>
              </a:rPr>
              <a:t>: </a:t>
            </a:r>
            <a:r>
              <a:rPr lang="en-US" dirty="0" smtClean="0">
                <a:solidFill>
                  <a:schemeClr val="bg2"/>
                </a:solidFill>
                <a:hlinkClick r:id="rId3"/>
              </a:rPr>
              <a:t>www.VelocityDB.com/VelocityDbNoServer.exe</a:t>
            </a:r>
            <a:r>
              <a:rPr lang="en-US" dirty="0">
                <a:solidFill>
                  <a:schemeClr val="bg2"/>
                </a:solidFill>
              </a:rPr>
              <a:t> (14 MB)</a:t>
            </a:r>
          </a:p>
          <a:p>
            <a:endParaRPr lang="en-US" dirty="0">
              <a:solidFill>
                <a:schemeClr val="bg2"/>
              </a:solidFill>
            </a:endParaRPr>
          </a:p>
          <a:p>
            <a:r>
              <a:rPr lang="en-US" dirty="0" smtClean="0">
                <a:solidFill>
                  <a:schemeClr val="bg2"/>
                </a:solidFill>
              </a:rPr>
              <a:t>Generate 10 day trial license: </a:t>
            </a:r>
            <a:r>
              <a:rPr lang="en-US" dirty="0" smtClean="0">
                <a:solidFill>
                  <a:schemeClr val="bg2"/>
                </a:solidFill>
                <a:hlinkClick r:id="rId4"/>
              </a:rPr>
              <a:t>www.VelocityDB.com/Secure/License.aspx</a:t>
            </a:r>
            <a:endParaRPr lang="en-US" dirty="0" smtClean="0">
              <a:solidFill>
                <a:schemeClr val="bg2"/>
              </a:solidFill>
            </a:endParaRPr>
          </a:p>
          <a:p>
            <a:endParaRPr lang="en-US" dirty="0">
              <a:solidFill>
                <a:schemeClr val="bg2"/>
              </a:solidFill>
            </a:endParaRPr>
          </a:p>
          <a:p>
            <a:r>
              <a:rPr lang="en-US" dirty="0" smtClean="0">
                <a:solidFill>
                  <a:schemeClr val="bg2"/>
                </a:solidFill>
              </a:rPr>
              <a:t>Then download (click Download button) it to c:/4.odb</a:t>
            </a:r>
          </a:p>
          <a:p>
            <a:endParaRPr lang="en-US" dirty="0">
              <a:solidFill>
                <a:schemeClr val="bg2"/>
              </a:solidFill>
            </a:endParaRPr>
          </a:p>
          <a:p>
            <a:r>
              <a:rPr lang="en-US" dirty="0" smtClean="0">
                <a:solidFill>
                  <a:schemeClr val="bg2"/>
                </a:solidFill>
              </a:rPr>
              <a:t>Samples pick up license file from c:/4.odb</a:t>
            </a:r>
          </a:p>
          <a:p>
            <a:endParaRPr lang="en-US" dirty="0">
              <a:solidFill>
                <a:schemeClr val="bg2"/>
              </a:solidFill>
            </a:endParaRPr>
          </a:p>
          <a:p>
            <a:r>
              <a:rPr lang="en-US" dirty="0" smtClean="0">
                <a:solidFill>
                  <a:schemeClr val="bg2"/>
                </a:solidFill>
              </a:rPr>
              <a:t>After 10 days, generate another trial license or </a:t>
            </a:r>
            <a:r>
              <a:rPr lang="en-US" dirty="0" smtClean="0">
                <a:solidFill>
                  <a:schemeClr val="bg2"/>
                </a:solidFill>
                <a:hlinkClick r:id="rId4"/>
              </a:rPr>
              <a:t>pay $200 </a:t>
            </a:r>
            <a:r>
              <a:rPr lang="en-US" dirty="0" smtClean="0">
                <a:solidFill>
                  <a:schemeClr val="bg2"/>
                </a:solidFill>
              </a:rPr>
              <a:t>for a permanent license.</a:t>
            </a:r>
          </a:p>
          <a:p>
            <a:endParaRPr lang="en-US" dirty="0">
              <a:solidFill>
                <a:schemeClr val="bg2"/>
              </a:solidFill>
            </a:endParaRPr>
          </a:p>
          <a:p>
            <a:r>
              <a:rPr lang="en-US" dirty="0" err="1" smtClean="0">
                <a:solidFill>
                  <a:schemeClr val="bg2"/>
                </a:solidFill>
              </a:rPr>
              <a:t>VelocityGraph</a:t>
            </a:r>
            <a:r>
              <a:rPr lang="en-US" dirty="0" smtClean="0">
                <a:solidFill>
                  <a:schemeClr val="bg2"/>
                </a:solidFill>
              </a:rPr>
              <a:t> and all </a:t>
            </a:r>
            <a:r>
              <a:rPr lang="en-US" dirty="0" err="1" smtClean="0">
                <a:solidFill>
                  <a:schemeClr val="bg2"/>
                </a:solidFill>
              </a:rPr>
              <a:t>VelocityDB</a:t>
            </a:r>
            <a:r>
              <a:rPr lang="en-US" dirty="0">
                <a:solidFill>
                  <a:schemeClr val="bg2"/>
                </a:solidFill>
              </a:rPr>
              <a:t> </a:t>
            </a:r>
            <a:r>
              <a:rPr lang="en-US" dirty="0" smtClean="0">
                <a:solidFill>
                  <a:schemeClr val="bg2"/>
                </a:solidFill>
              </a:rPr>
              <a:t>&amp; </a:t>
            </a:r>
            <a:r>
              <a:rPr lang="en-US" dirty="0" err="1" smtClean="0">
                <a:solidFill>
                  <a:schemeClr val="bg2"/>
                </a:solidFill>
              </a:rPr>
              <a:t>VelocityGraph</a:t>
            </a:r>
            <a:r>
              <a:rPr lang="en-US" dirty="0" smtClean="0">
                <a:solidFill>
                  <a:schemeClr val="bg2"/>
                </a:solidFill>
              </a:rPr>
              <a:t> sample projects are all open source on </a:t>
            </a:r>
            <a:r>
              <a:rPr lang="en-US" dirty="0" smtClean="0">
                <a:solidFill>
                  <a:schemeClr val="bg2"/>
                </a:solidFill>
                <a:hlinkClick r:id="rId5"/>
              </a:rPr>
              <a:t>GitHub</a:t>
            </a:r>
            <a:r>
              <a:rPr lang="en-US" dirty="0" smtClean="0">
                <a:solidFill>
                  <a:schemeClr val="bg2"/>
                </a:solidFill>
              </a:rPr>
              <a:t>.</a:t>
            </a:r>
          </a:p>
          <a:p>
            <a:endParaRPr lang="en-US" dirty="0">
              <a:solidFill>
                <a:schemeClr val="bg2"/>
              </a:solidFill>
            </a:endParaRPr>
          </a:p>
          <a:p>
            <a:r>
              <a:rPr lang="en-US" dirty="0" err="1" smtClean="0">
                <a:solidFill>
                  <a:schemeClr val="bg2"/>
                </a:solidFill>
              </a:rPr>
              <a:t>VelocityDB</a:t>
            </a:r>
            <a:r>
              <a:rPr lang="en-US" dirty="0" smtClean="0">
                <a:solidFill>
                  <a:schemeClr val="bg2"/>
                </a:solidFill>
              </a:rPr>
              <a:t> and </a:t>
            </a:r>
            <a:r>
              <a:rPr lang="en-US" dirty="0" err="1" smtClean="0">
                <a:solidFill>
                  <a:schemeClr val="bg2"/>
                </a:solidFill>
              </a:rPr>
              <a:t>VelocityGraph</a:t>
            </a:r>
            <a:r>
              <a:rPr lang="en-US" dirty="0" smtClean="0">
                <a:solidFill>
                  <a:schemeClr val="bg2"/>
                </a:solidFill>
              </a:rPr>
              <a:t> are available as </a:t>
            </a:r>
            <a:r>
              <a:rPr lang="en-US" dirty="0" smtClean="0">
                <a:solidFill>
                  <a:schemeClr val="bg2"/>
                </a:solidFill>
                <a:hlinkClick r:id="rId6"/>
              </a:rPr>
              <a:t>NuGet</a:t>
            </a:r>
            <a:r>
              <a:rPr lang="en-US" dirty="0" smtClean="0">
                <a:solidFill>
                  <a:schemeClr val="bg2"/>
                </a:solidFill>
              </a:rPr>
              <a:t>.</a:t>
            </a:r>
          </a:p>
        </p:txBody>
      </p:sp>
    </p:spTree>
    <p:extLst>
      <p:ext uri="{BB962C8B-B14F-4D97-AF65-F5344CB8AC3E}">
        <p14:creationId xmlns:p14="http://schemas.microsoft.com/office/powerpoint/2010/main" val="3696228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755" y="0"/>
            <a:ext cx="8390725" cy="942535"/>
          </a:xfrm>
        </p:spPr>
        <p:txBody>
          <a:bodyPr/>
          <a:lstStyle/>
          <a:p>
            <a:r>
              <a:rPr lang="en-US" dirty="0" smtClean="0">
                <a:solidFill>
                  <a:schemeClr val="bg2"/>
                </a:solidFill>
              </a:rPr>
              <a:t>Quick Start sample application</a:t>
            </a:r>
            <a:endParaRPr lang="en-US" dirty="0">
              <a:solidFill>
                <a:schemeClr val="bg2"/>
              </a:solidFill>
            </a:endParaRPr>
          </a:p>
        </p:txBody>
      </p:sp>
      <p:sp>
        <p:nvSpPr>
          <p:cNvPr id="5" name="Rectangle 4"/>
          <p:cNvSpPr/>
          <p:nvPr/>
        </p:nvSpPr>
        <p:spPr>
          <a:xfrm>
            <a:off x="1716258" y="925192"/>
            <a:ext cx="10283484" cy="7511159"/>
          </a:xfrm>
          <a:prstGeom prst="rect">
            <a:avLst/>
          </a:prstGeom>
        </p:spPr>
        <p:txBody>
          <a:bodyPr wrap="square">
            <a:spAutoFit/>
          </a:bodyPr>
          <a:lstStyle/>
          <a:p>
            <a:r>
              <a:rPr lang="en-US" sz="1050" dirty="0">
                <a:solidFill>
                  <a:srgbClr val="0000FF"/>
                </a:solidFill>
                <a:highlight>
                  <a:srgbClr val="FFFFFF"/>
                </a:highlight>
                <a:latin typeface="Consolas" panose="020B0609020204030204" pitchFamily="49" charset="0"/>
              </a:rPr>
              <a:t>using</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Frontenac.Blueprints.Util.IO.GraphJson</a:t>
            </a:r>
            <a:r>
              <a:rPr lang="en-US" sz="1050" dirty="0">
                <a:solidFill>
                  <a:srgbClr val="000000"/>
                </a:solidFill>
                <a:highlight>
                  <a:srgbClr val="FFFFFF"/>
                </a:highlight>
                <a:latin typeface="Consolas" panose="020B0609020204030204" pitchFamily="49" charset="0"/>
              </a:rPr>
              <a:t>;</a:t>
            </a:r>
          </a:p>
          <a:p>
            <a:r>
              <a:rPr lang="en-US" sz="1050" dirty="0">
                <a:solidFill>
                  <a:srgbClr val="0000FF"/>
                </a:solidFill>
                <a:highlight>
                  <a:srgbClr val="FFFFFF"/>
                </a:highlight>
                <a:latin typeface="Consolas" panose="020B0609020204030204" pitchFamily="49" charset="0"/>
              </a:rPr>
              <a:t>using</a:t>
            </a:r>
            <a:r>
              <a:rPr lang="en-US" sz="1050" dirty="0">
                <a:solidFill>
                  <a:srgbClr val="000000"/>
                </a:solidFill>
                <a:highlight>
                  <a:srgbClr val="FFFFFF"/>
                </a:highlight>
                <a:latin typeface="Consolas" panose="020B0609020204030204" pitchFamily="49" charset="0"/>
              </a:rPr>
              <a:t> System;</a:t>
            </a:r>
          </a:p>
          <a:p>
            <a:r>
              <a:rPr lang="en-US" sz="1050" dirty="0">
                <a:solidFill>
                  <a:srgbClr val="0000FF"/>
                </a:solidFill>
                <a:highlight>
                  <a:srgbClr val="FFFFFF"/>
                </a:highlight>
                <a:latin typeface="Consolas" panose="020B0609020204030204" pitchFamily="49" charset="0"/>
              </a:rPr>
              <a:t>using</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System.Collections.Generic</a:t>
            </a:r>
            <a:r>
              <a:rPr lang="en-US" sz="1050" dirty="0">
                <a:solidFill>
                  <a:srgbClr val="000000"/>
                </a:solidFill>
                <a:highlight>
                  <a:srgbClr val="FFFFFF"/>
                </a:highlight>
                <a:latin typeface="Consolas" panose="020B0609020204030204" pitchFamily="49" charset="0"/>
              </a:rPr>
              <a:t>;</a:t>
            </a:r>
          </a:p>
          <a:p>
            <a:r>
              <a:rPr lang="en-US" sz="1050" dirty="0">
                <a:solidFill>
                  <a:srgbClr val="0000FF"/>
                </a:solidFill>
                <a:highlight>
                  <a:srgbClr val="FFFFFF"/>
                </a:highlight>
                <a:latin typeface="Consolas" panose="020B0609020204030204" pitchFamily="49" charset="0"/>
              </a:rPr>
              <a:t>using</a:t>
            </a:r>
            <a:r>
              <a:rPr lang="en-US" sz="1050" dirty="0">
                <a:solidFill>
                  <a:srgbClr val="000000"/>
                </a:solidFill>
                <a:highlight>
                  <a:srgbClr val="FFFFFF"/>
                </a:highlight>
                <a:latin typeface="Consolas" panose="020B0609020204030204" pitchFamily="49" charset="0"/>
              </a:rPr>
              <a:t> System.IO;</a:t>
            </a:r>
          </a:p>
          <a:p>
            <a:r>
              <a:rPr lang="en-US" sz="1050" dirty="0">
                <a:solidFill>
                  <a:srgbClr val="0000FF"/>
                </a:solidFill>
                <a:highlight>
                  <a:srgbClr val="FFFFFF"/>
                </a:highlight>
                <a:latin typeface="Consolas" panose="020B0609020204030204" pitchFamily="49" charset="0"/>
              </a:rPr>
              <a:t>using</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System.Linq</a:t>
            </a:r>
            <a:r>
              <a:rPr lang="en-US" sz="1050" dirty="0">
                <a:solidFill>
                  <a:srgbClr val="000000"/>
                </a:solidFill>
                <a:highlight>
                  <a:srgbClr val="FFFFFF"/>
                </a:highlight>
                <a:latin typeface="Consolas" panose="020B0609020204030204" pitchFamily="49" charset="0"/>
              </a:rPr>
              <a:t>;</a:t>
            </a:r>
          </a:p>
          <a:p>
            <a:r>
              <a:rPr lang="en-US" sz="1050" dirty="0">
                <a:solidFill>
                  <a:srgbClr val="0000FF"/>
                </a:solidFill>
                <a:highlight>
                  <a:srgbClr val="FFFFFF"/>
                </a:highlight>
                <a:latin typeface="Consolas" panose="020B0609020204030204" pitchFamily="49" charset="0"/>
              </a:rPr>
              <a:t>using</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System.Text</a:t>
            </a:r>
            <a:r>
              <a:rPr lang="en-US" sz="1050" dirty="0">
                <a:solidFill>
                  <a:srgbClr val="000000"/>
                </a:solidFill>
                <a:highlight>
                  <a:srgbClr val="FFFFFF"/>
                </a:highlight>
                <a:latin typeface="Consolas" panose="020B0609020204030204" pitchFamily="49" charset="0"/>
              </a:rPr>
              <a:t>;</a:t>
            </a:r>
          </a:p>
          <a:p>
            <a:r>
              <a:rPr lang="en-US" sz="1050" dirty="0">
                <a:solidFill>
                  <a:srgbClr val="0000FF"/>
                </a:solidFill>
                <a:highlight>
                  <a:srgbClr val="FFFFFF"/>
                </a:highlight>
                <a:latin typeface="Consolas" panose="020B0609020204030204" pitchFamily="49" charset="0"/>
              </a:rPr>
              <a:t>using</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VelocityDb.Session</a:t>
            </a:r>
            <a:r>
              <a:rPr lang="en-US" sz="1050" dirty="0">
                <a:solidFill>
                  <a:srgbClr val="000000"/>
                </a:solidFill>
                <a:highlight>
                  <a:srgbClr val="FFFFFF"/>
                </a:highlight>
                <a:latin typeface="Consolas" panose="020B0609020204030204" pitchFamily="49" charset="0"/>
              </a:rPr>
              <a:t>;</a:t>
            </a:r>
          </a:p>
          <a:p>
            <a:r>
              <a:rPr lang="en-US" sz="1050" dirty="0">
                <a:solidFill>
                  <a:srgbClr val="0000FF"/>
                </a:solidFill>
                <a:highlight>
                  <a:srgbClr val="FFFFFF"/>
                </a:highlight>
                <a:latin typeface="Consolas" panose="020B0609020204030204" pitchFamily="49" charset="0"/>
              </a:rPr>
              <a:t>using</a:t>
            </a:r>
            <a:r>
              <a:rPr lang="en-US" sz="1050" dirty="0">
                <a:solidFill>
                  <a:srgbClr val="000000"/>
                </a:solidFill>
                <a:highlight>
                  <a:srgbClr val="FFFFFF"/>
                </a:highlight>
                <a:latin typeface="Consolas" panose="020B0609020204030204" pitchFamily="49" charset="0"/>
              </a:rPr>
              <a:t> VelocityGraph;</a:t>
            </a:r>
          </a:p>
          <a:p>
            <a:endParaRPr lang="en-US" sz="1050" dirty="0">
              <a:solidFill>
                <a:srgbClr val="000000"/>
              </a:solidFill>
              <a:highlight>
                <a:srgbClr val="FFFFFF"/>
              </a:highlight>
              <a:latin typeface="Consolas" panose="020B0609020204030204" pitchFamily="49" charset="0"/>
            </a:endParaRPr>
          </a:p>
          <a:p>
            <a:r>
              <a:rPr lang="en-US" sz="1050" dirty="0">
                <a:solidFill>
                  <a:srgbClr val="0000FF"/>
                </a:solidFill>
                <a:highlight>
                  <a:srgbClr val="FFFFFF"/>
                </a:highlight>
                <a:latin typeface="Consolas" panose="020B0609020204030204" pitchFamily="49" charset="0"/>
              </a:rPr>
              <a:t>namespace</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QuickStartVelocityGraph</a:t>
            </a:r>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class</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QuickStartVelocityGraph</a:t>
            </a:r>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p>
          <a:p>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static</a:t>
            </a:r>
            <a:r>
              <a:rPr lang="en-US" sz="1050" dirty="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readonly</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string</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systemDir</a:t>
            </a:r>
            <a:r>
              <a:rPr lang="en-US" sz="1050" dirty="0">
                <a:solidFill>
                  <a:srgbClr val="000000"/>
                </a:solidFill>
                <a:highlight>
                  <a:srgbClr val="FFFFFF"/>
                </a:highlight>
                <a:latin typeface="Consolas" panose="020B0609020204030204" pitchFamily="49" charset="0"/>
              </a:rPr>
              <a:t> = </a:t>
            </a:r>
            <a:r>
              <a:rPr lang="en-US" sz="1050" dirty="0">
                <a:solidFill>
                  <a:srgbClr val="A31515"/>
                </a:solidFill>
                <a:highlight>
                  <a:srgbClr val="FFFFFF"/>
                </a:highlight>
                <a:latin typeface="Consolas" panose="020B0609020204030204" pitchFamily="49" charset="0"/>
              </a:rPr>
              <a:t>"</a:t>
            </a:r>
            <a:r>
              <a:rPr lang="en-US" sz="1050" dirty="0" err="1">
                <a:solidFill>
                  <a:srgbClr val="A31515"/>
                </a:solidFill>
                <a:highlight>
                  <a:srgbClr val="FFFFFF"/>
                </a:highlight>
                <a:latin typeface="Consolas" panose="020B0609020204030204" pitchFamily="49" charset="0"/>
              </a:rPr>
              <a:t>QuickStartVelocityGraph</a:t>
            </a:r>
            <a:r>
              <a:rPr lang="en-US" sz="1050" dirty="0">
                <a:solidFill>
                  <a:srgbClr val="A31515"/>
                </a:solidFill>
                <a:highlight>
                  <a:srgbClr val="FFFFFF"/>
                </a:highlight>
                <a:latin typeface="Consolas" panose="020B0609020204030204" pitchFamily="49" charset="0"/>
              </a:rPr>
              <a:t>"</a:t>
            </a:r>
            <a:r>
              <a:rPr lang="en-US" sz="1050" dirty="0">
                <a:solidFill>
                  <a:srgbClr val="000000"/>
                </a:solidFill>
                <a:highlight>
                  <a:srgbClr val="FFFFFF"/>
                </a:highlight>
                <a:latin typeface="Consolas" panose="020B0609020204030204" pitchFamily="49" charset="0"/>
              </a:rPr>
              <a:t>; </a:t>
            </a:r>
            <a:r>
              <a:rPr lang="en-US" sz="1050" dirty="0">
                <a:solidFill>
                  <a:srgbClr val="008000"/>
                </a:solidFill>
                <a:highlight>
                  <a:srgbClr val="FFFFFF"/>
                </a:highlight>
                <a:latin typeface="Consolas" panose="020B0609020204030204" pitchFamily="49" charset="0"/>
              </a:rPr>
              <a:t>// appended to </a:t>
            </a:r>
            <a:r>
              <a:rPr lang="en-US" sz="1050" dirty="0" err="1">
                <a:solidFill>
                  <a:srgbClr val="008000"/>
                </a:solidFill>
                <a:highlight>
                  <a:srgbClr val="FFFFFF"/>
                </a:highlight>
                <a:latin typeface="Consolas" panose="020B0609020204030204" pitchFamily="49" charset="0"/>
              </a:rPr>
              <a:t>SessionBase.BaseDatabasePath</a:t>
            </a:r>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static</a:t>
            </a:r>
            <a:r>
              <a:rPr lang="en-US" sz="1050" dirty="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readonly</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string</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s_licenseDbFile</a:t>
            </a:r>
            <a:r>
              <a:rPr lang="en-US" sz="1050" dirty="0">
                <a:solidFill>
                  <a:srgbClr val="000000"/>
                </a:solidFill>
                <a:highlight>
                  <a:srgbClr val="FFFFFF"/>
                </a:highlight>
                <a:latin typeface="Consolas" panose="020B0609020204030204" pitchFamily="49" charset="0"/>
              </a:rPr>
              <a:t> = </a:t>
            </a:r>
            <a:r>
              <a:rPr lang="en-US" sz="1050" dirty="0">
                <a:solidFill>
                  <a:srgbClr val="A31515"/>
                </a:solidFill>
                <a:highlight>
                  <a:srgbClr val="FFFFFF"/>
                </a:highlight>
                <a:latin typeface="Consolas" panose="020B0609020204030204" pitchFamily="49" charset="0"/>
              </a:rPr>
              <a:t>"c:/4.odb"</a:t>
            </a:r>
            <a:r>
              <a:rPr lang="en-US" sz="1050" dirty="0">
                <a:solidFill>
                  <a:srgbClr val="000000"/>
                </a:solidFill>
                <a:highlight>
                  <a:srgbClr val="FFFFFF"/>
                </a:highlight>
                <a:latin typeface="Consolas" panose="020B0609020204030204" pitchFamily="49" charset="0"/>
              </a:rPr>
              <a:t>; </a:t>
            </a:r>
            <a:r>
              <a:rPr lang="en-US" sz="1050" dirty="0">
                <a:solidFill>
                  <a:srgbClr val="008000"/>
                </a:solidFill>
                <a:highlight>
                  <a:srgbClr val="FFFFFF"/>
                </a:highlight>
                <a:latin typeface="Consolas" panose="020B0609020204030204" pitchFamily="49" charset="0"/>
              </a:rPr>
              <a:t>// (download from https://www.velocitydb.com/Secure/Download.aspx)</a:t>
            </a:r>
            <a:endParaRPr lang="en-US" sz="1050" dirty="0">
              <a:solidFill>
                <a:srgbClr val="000000"/>
              </a:solidFill>
              <a:highlight>
                <a:srgbClr val="FFFFFF"/>
              </a:highlight>
              <a:latin typeface="Consolas" panose="020B0609020204030204" pitchFamily="49" charset="0"/>
            </a:endParaRPr>
          </a:p>
          <a:p>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static</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void</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CreateGraph</a:t>
            </a:r>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p>
          <a:p>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using</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SessionNoServer</a:t>
            </a:r>
            <a:r>
              <a:rPr lang="en-US" sz="1050" dirty="0">
                <a:solidFill>
                  <a:srgbClr val="000000"/>
                </a:solidFill>
                <a:highlight>
                  <a:srgbClr val="FFFFFF"/>
                </a:highlight>
                <a:latin typeface="Consolas" panose="020B0609020204030204" pitchFamily="49" charset="0"/>
              </a:rPr>
              <a:t> session = </a:t>
            </a:r>
            <a:r>
              <a:rPr lang="en-US" sz="1050" dirty="0">
                <a:solidFill>
                  <a:srgbClr val="0000FF"/>
                </a:solidFill>
                <a:highlight>
                  <a:srgbClr val="FFFFFF"/>
                </a:highlight>
                <a:latin typeface="Consolas" panose="020B0609020204030204" pitchFamily="49" charset="0"/>
              </a:rPr>
              <a:t>new</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SessionNoServer</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systemDir</a:t>
            </a:r>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p>
          <a:p>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if</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Directory</a:t>
            </a:r>
            <a:r>
              <a:rPr lang="en-US" sz="1050" dirty="0" err="1">
                <a:solidFill>
                  <a:srgbClr val="000000"/>
                </a:solidFill>
                <a:highlight>
                  <a:srgbClr val="FFFFFF"/>
                </a:highlight>
                <a:latin typeface="Consolas" panose="020B0609020204030204" pitchFamily="49" charset="0"/>
              </a:rPr>
              <a:t>.Exists</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session.SystemDirectory</a:t>
            </a:r>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Directory</a:t>
            </a:r>
            <a:r>
              <a:rPr lang="en-US" sz="1050" dirty="0" err="1">
                <a:solidFill>
                  <a:srgbClr val="000000"/>
                </a:solidFill>
                <a:highlight>
                  <a:srgbClr val="FFFFFF"/>
                </a:highlight>
                <a:latin typeface="Consolas" panose="020B0609020204030204" pitchFamily="49" charset="0"/>
              </a:rPr>
              <a:t>.Delete</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session.SystemDirectory</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true</a:t>
            </a:r>
            <a:r>
              <a:rPr lang="en-US" sz="1050" dirty="0">
                <a:solidFill>
                  <a:srgbClr val="000000"/>
                </a:solidFill>
                <a:highlight>
                  <a:srgbClr val="FFFFFF"/>
                </a:highlight>
                <a:latin typeface="Consolas" panose="020B0609020204030204" pitchFamily="49" charset="0"/>
              </a:rPr>
              <a:t>); </a:t>
            </a:r>
            <a:r>
              <a:rPr lang="en-US" sz="1050" dirty="0">
                <a:solidFill>
                  <a:srgbClr val="008000"/>
                </a:solidFill>
                <a:highlight>
                  <a:srgbClr val="FFFFFF"/>
                </a:highlight>
                <a:latin typeface="Consolas" panose="020B0609020204030204" pitchFamily="49" charset="0"/>
              </a:rPr>
              <a:t>// remove </a:t>
            </a:r>
            <a:r>
              <a:rPr lang="en-US" sz="1050" dirty="0" err="1">
                <a:solidFill>
                  <a:srgbClr val="008000"/>
                </a:solidFill>
                <a:highlight>
                  <a:srgbClr val="FFFFFF"/>
                </a:highlight>
                <a:latin typeface="Consolas" panose="020B0609020204030204" pitchFamily="49" charset="0"/>
              </a:rPr>
              <a:t>systemDir</a:t>
            </a:r>
            <a:r>
              <a:rPr lang="en-US" sz="1050" dirty="0">
                <a:solidFill>
                  <a:srgbClr val="008000"/>
                </a:solidFill>
                <a:highlight>
                  <a:srgbClr val="FFFFFF"/>
                </a:highlight>
                <a:latin typeface="Consolas" panose="020B0609020204030204" pitchFamily="49" charset="0"/>
              </a:rPr>
              <a:t> from prior runs and all its databases.</a:t>
            </a:r>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a:solidFill>
                  <a:srgbClr val="008000"/>
                </a:solidFill>
                <a:highlight>
                  <a:srgbClr val="FFFFFF"/>
                </a:highlight>
                <a:latin typeface="Consolas" panose="020B0609020204030204" pitchFamily="49" charset="0"/>
              </a:rPr>
              <a:t>// Start an update transaction</a:t>
            </a:r>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session.BeginUpdate</a:t>
            </a:r>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r>
              <a:rPr lang="en-US" sz="1050" dirty="0">
                <a:solidFill>
                  <a:srgbClr val="008000"/>
                </a:solidFill>
                <a:highlight>
                  <a:srgbClr val="FFFFFF"/>
                </a:highlight>
                <a:latin typeface="Consolas" panose="020B0609020204030204" pitchFamily="49" charset="0"/>
              </a:rPr>
              <a:t>// Copy </a:t>
            </a:r>
            <a:r>
              <a:rPr lang="en-US" sz="1050" dirty="0" err="1">
                <a:solidFill>
                  <a:srgbClr val="008000"/>
                </a:solidFill>
                <a:highlight>
                  <a:srgbClr val="FFFFFF"/>
                </a:highlight>
                <a:latin typeface="Consolas" panose="020B0609020204030204" pitchFamily="49" charset="0"/>
              </a:rPr>
              <a:t>VelocityDB</a:t>
            </a:r>
            <a:r>
              <a:rPr lang="en-US" sz="1050" dirty="0">
                <a:solidFill>
                  <a:srgbClr val="008000"/>
                </a:solidFill>
                <a:highlight>
                  <a:srgbClr val="FFFFFF"/>
                </a:highlight>
                <a:latin typeface="Consolas" panose="020B0609020204030204" pitchFamily="49" charset="0"/>
              </a:rPr>
              <a:t> license database to this database directory</a:t>
            </a:r>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File</a:t>
            </a:r>
            <a:r>
              <a:rPr lang="en-US" sz="1050" dirty="0" err="1">
                <a:solidFill>
                  <a:srgbClr val="000000"/>
                </a:solidFill>
                <a:highlight>
                  <a:srgbClr val="FFFFFF"/>
                </a:highlight>
                <a:latin typeface="Consolas" panose="020B0609020204030204" pitchFamily="49" charset="0"/>
              </a:rPr>
              <a:t>.Copy</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s_licenseDbFile</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Path</a:t>
            </a:r>
            <a:r>
              <a:rPr lang="en-US" sz="1050" dirty="0" err="1">
                <a:solidFill>
                  <a:srgbClr val="000000"/>
                </a:solidFill>
                <a:highlight>
                  <a:srgbClr val="FFFFFF"/>
                </a:highlight>
                <a:latin typeface="Consolas" panose="020B0609020204030204" pitchFamily="49" charset="0"/>
              </a:rPr>
              <a:t>.Combine</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session.SystemDirectory</a:t>
            </a:r>
            <a:r>
              <a:rPr lang="en-US" sz="1050" dirty="0">
                <a:solidFill>
                  <a:srgbClr val="000000"/>
                </a:solidFill>
                <a:highlight>
                  <a:srgbClr val="FFFFFF"/>
                </a:highlight>
                <a:latin typeface="Consolas" panose="020B0609020204030204" pitchFamily="49" charset="0"/>
              </a:rPr>
              <a:t>, </a:t>
            </a:r>
            <a:r>
              <a:rPr lang="en-US" sz="1050" dirty="0">
                <a:solidFill>
                  <a:srgbClr val="A31515"/>
                </a:solidFill>
                <a:highlight>
                  <a:srgbClr val="FFFFFF"/>
                </a:highlight>
                <a:latin typeface="Consolas" panose="020B0609020204030204" pitchFamily="49" charset="0"/>
              </a:rPr>
              <a:t>"4.odb"</a:t>
            </a:r>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Graph</a:t>
            </a:r>
            <a:r>
              <a:rPr lang="en-US" sz="1050" dirty="0">
                <a:solidFill>
                  <a:srgbClr val="000000"/>
                </a:solidFill>
                <a:highlight>
                  <a:srgbClr val="FFFFFF"/>
                </a:highlight>
                <a:latin typeface="Consolas" panose="020B0609020204030204" pitchFamily="49" charset="0"/>
              </a:rPr>
              <a:t> g = </a:t>
            </a:r>
            <a:r>
              <a:rPr lang="en-US" sz="1050" dirty="0">
                <a:solidFill>
                  <a:srgbClr val="0000FF"/>
                </a:solidFill>
                <a:highlight>
                  <a:srgbClr val="FFFFFF"/>
                </a:highlight>
                <a:latin typeface="Consolas" panose="020B0609020204030204" pitchFamily="49" charset="0"/>
              </a:rPr>
              <a:t>new</a:t>
            </a:r>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Graph</a:t>
            </a:r>
            <a:r>
              <a:rPr lang="en-US" sz="1050" dirty="0">
                <a:solidFill>
                  <a:srgbClr val="000000"/>
                </a:solidFill>
                <a:highlight>
                  <a:srgbClr val="FFFFFF"/>
                </a:highlight>
                <a:latin typeface="Consolas" panose="020B0609020204030204" pitchFamily="49" charset="0"/>
              </a:rPr>
              <a:t>(session);</a:t>
            </a:r>
          </a:p>
          <a:p>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session.Persist</a:t>
            </a:r>
            <a:r>
              <a:rPr lang="en-US" sz="1050" dirty="0">
                <a:solidFill>
                  <a:srgbClr val="000000"/>
                </a:solidFill>
                <a:highlight>
                  <a:srgbClr val="FFFFFF"/>
                </a:highlight>
                <a:latin typeface="Consolas" panose="020B0609020204030204" pitchFamily="49" charset="0"/>
              </a:rPr>
              <a:t>(g);</a:t>
            </a:r>
          </a:p>
          <a:p>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a:solidFill>
                  <a:srgbClr val="008000"/>
                </a:solidFill>
                <a:highlight>
                  <a:srgbClr val="FFFFFF"/>
                </a:highlight>
                <a:latin typeface="Consolas" panose="020B0609020204030204" pitchFamily="49" charset="0"/>
              </a:rPr>
              <a:t>// Add a node type for the movies, with a unique identifier and two indexed </a:t>
            </a:r>
            <a:r>
              <a:rPr lang="en-US" sz="1050" dirty="0" err="1">
                <a:solidFill>
                  <a:srgbClr val="008000"/>
                </a:solidFill>
                <a:highlight>
                  <a:srgbClr val="FFFFFF"/>
                </a:highlight>
                <a:latin typeface="Consolas" panose="020B0609020204030204" pitchFamily="49" charset="0"/>
              </a:rPr>
              <a:t>Propertys</a:t>
            </a:r>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VertexType</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movieType</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g.NewVertexType</a:t>
            </a:r>
            <a:r>
              <a:rPr lang="en-US" sz="1050" dirty="0">
                <a:solidFill>
                  <a:srgbClr val="000000"/>
                </a:solidFill>
                <a:highlight>
                  <a:srgbClr val="FFFFFF"/>
                </a:highlight>
                <a:latin typeface="Consolas" panose="020B0609020204030204" pitchFamily="49" charset="0"/>
              </a:rPr>
              <a:t>(</a:t>
            </a:r>
            <a:r>
              <a:rPr lang="en-US" sz="1050" dirty="0">
                <a:solidFill>
                  <a:srgbClr val="A31515"/>
                </a:solidFill>
                <a:highlight>
                  <a:srgbClr val="FFFFFF"/>
                </a:highlight>
                <a:latin typeface="Consolas" panose="020B0609020204030204" pitchFamily="49" charset="0"/>
              </a:rPr>
              <a:t>"Movie"</a:t>
            </a:r>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PropertyType</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movieTitleType</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g.NewVertexProperty</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movieType</a:t>
            </a:r>
            <a:r>
              <a:rPr lang="en-US" sz="1050" dirty="0">
                <a:solidFill>
                  <a:srgbClr val="000000"/>
                </a:solidFill>
                <a:highlight>
                  <a:srgbClr val="FFFFFF"/>
                </a:highlight>
                <a:latin typeface="Consolas" panose="020B0609020204030204" pitchFamily="49" charset="0"/>
              </a:rPr>
              <a:t>, </a:t>
            </a:r>
            <a:r>
              <a:rPr lang="en-US" sz="1050" dirty="0">
                <a:solidFill>
                  <a:srgbClr val="A31515"/>
                </a:solidFill>
                <a:highlight>
                  <a:srgbClr val="FFFFFF"/>
                </a:highlight>
                <a:latin typeface="Consolas" panose="020B0609020204030204" pitchFamily="49" charset="0"/>
              </a:rPr>
              <a:t>"title"</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DataType</a:t>
            </a:r>
            <a:r>
              <a:rPr lang="en-US" sz="1050" dirty="0" err="1">
                <a:solidFill>
                  <a:srgbClr val="000000"/>
                </a:solidFill>
                <a:highlight>
                  <a:srgbClr val="FFFFFF"/>
                </a:highlight>
                <a:latin typeface="Consolas" panose="020B0609020204030204" pitchFamily="49" charset="0"/>
              </a:rPr>
              <a:t>.String</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PropertyKind</a:t>
            </a:r>
            <a:r>
              <a:rPr lang="en-US" sz="1050" dirty="0" err="1">
                <a:solidFill>
                  <a:srgbClr val="000000"/>
                </a:solidFill>
                <a:highlight>
                  <a:srgbClr val="FFFFFF"/>
                </a:highlight>
                <a:latin typeface="Consolas" panose="020B0609020204030204" pitchFamily="49" charset="0"/>
              </a:rPr>
              <a:t>.Indexed</a:t>
            </a:r>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PropertyType</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movieYearType</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g.NewVertexProperty</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movieType</a:t>
            </a:r>
            <a:r>
              <a:rPr lang="en-US" sz="1050" dirty="0">
                <a:solidFill>
                  <a:srgbClr val="000000"/>
                </a:solidFill>
                <a:highlight>
                  <a:srgbClr val="FFFFFF"/>
                </a:highlight>
                <a:latin typeface="Consolas" panose="020B0609020204030204" pitchFamily="49" charset="0"/>
              </a:rPr>
              <a:t>, </a:t>
            </a:r>
            <a:r>
              <a:rPr lang="en-US" sz="1050" dirty="0">
                <a:solidFill>
                  <a:srgbClr val="A31515"/>
                </a:solidFill>
                <a:highlight>
                  <a:srgbClr val="FFFFFF"/>
                </a:highlight>
                <a:latin typeface="Consolas" panose="020B0609020204030204" pitchFamily="49" charset="0"/>
              </a:rPr>
              <a:t>"year"</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DataType</a:t>
            </a:r>
            <a:r>
              <a:rPr lang="en-US" sz="1050" dirty="0" err="1">
                <a:solidFill>
                  <a:srgbClr val="000000"/>
                </a:solidFill>
                <a:highlight>
                  <a:srgbClr val="FFFFFF"/>
                </a:highlight>
                <a:latin typeface="Consolas" panose="020B0609020204030204" pitchFamily="49" charset="0"/>
              </a:rPr>
              <a:t>.Integer</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PropertyKind</a:t>
            </a:r>
            <a:r>
              <a:rPr lang="en-US" sz="1050" dirty="0" err="1">
                <a:solidFill>
                  <a:srgbClr val="000000"/>
                </a:solidFill>
                <a:highlight>
                  <a:srgbClr val="FFFFFF"/>
                </a:highlight>
                <a:latin typeface="Consolas" panose="020B0609020204030204" pitchFamily="49" charset="0"/>
              </a:rPr>
              <a:t>.Indexed</a:t>
            </a:r>
            <a:r>
              <a:rPr lang="en-US" sz="1050" dirty="0">
                <a:solidFill>
                  <a:srgbClr val="000000"/>
                </a:solidFill>
                <a:highlight>
                  <a:srgbClr val="FFFFFF"/>
                </a:highlight>
                <a:latin typeface="Consolas" panose="020B0609020204030204" pitchFamily="49" charset="0"/>
              </a:rPr>
              <a:t>);</a:t>
            </a:r>
          </a:p>
          <a:p>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a:solidFill>
                  <a:srgbClr val="008000"/>
                </a:solidFill>
                <a:highlight>
                  <a:srgbClr val="FFFFFF"/>
                </a:highlight>
                <a:latin typeface="Consolas" panose="020B0609020204030204" pitchFamily="49" charset="0"/>
              </a:rPr>
              <a:t>// Add a node type for the actor</a:t>
            </a:r>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VertexType</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actorType</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g.NewVertexType</a:t>
            </a:r>
            <a:r>
              <a:rPr lang="en-US" sz="1050" dirty="0">
                <a:solidFill>
                  <a:srgbClr val="000000"/>
                </a:solidFill>
                <a:highlight>
                  <a:srgbClr val="FFFFFF"/>
                </a:highlight>
                <a:latin typeface="Consolas" panose="020B0609020204030204" pitchFamily="49" charset="0"/>
              </a:rPr>
              <a:t>(</a:t>
            </a:r>
            <a:r>
              <a:rPr lang="en-US" sz="1050" dirty="0">
                <a:solidFill>
                  <a:srgbClr val="A31515"/>
                </a:solidFill>
                <a:highlight>
                  <a:srgbClr val="FFFFFF"/>
                </a:highlight>
                <a:latin typeface="Consolas" panose="020B0609020204030204" pitchFamily="49" charset="0"/>
              </a:rPr>
              <a:t>"Actor"</a:t>
            </a:r>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PropertyType</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actorNameType</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g.NewVertexProperty</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actorType</a:t>
            </a:r>
            <a:r>
              <a:rPr lang="en-US" sz="1050" dirty="0">
                <a:solidFill>
                  <a:srgbClr val="000000"/>
                </a:solidFill>
                <a:highlight>
                  <a:srgbClr val="FFFFFF"/>
                </a:highlight>
                <a:latin typeface="Consolas" panose="020B0609020204030204" pitchFamily="49" charset="0"/>
              </a:rPr>
              <a:t>, </a:t>
            </a:r>
            <a:r>
              <a:rPr lang="en-US" sz="1050" dirty="0">
                <a:solidFill>
                  <a:srgbClr val="A31515"/>
                </a:solidFill>
                <a:highlight>
                  <a:srgbClr val="FFFFFF"/>
                </a:highlight>
                <a:latin typeface="Consolas" panose="020B0609020204030204" pitchFamily="49" charset="0"/>
              </a:rPr>
              <a:t>"name"</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DataType</a:t>
            </a:r>
            <a:r>
              <a:rPr lang="en-US" sz="1050" dirty="0" err="1">
                <a:solidFill>
                  <a:srgbClr val="000000"/>
                </a:solidFill>
                <a:highlight>
                  <a:srgbClr val="FFFFFF"/>
                </a:highlight>
                <a:latin typeface="Consolas" panose="020B0609020204030204" pitchFamily="49" charset="0"/>
              </a:rPr>
              <a:t>.String</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PropertyKind</a:t>
            </a:r>
            <a:r>
              <a:rPr lang="en-US" sz="1050" dirty="0" err="1">
                <a:solidFill>
                  <a:srgbClr val="000000"/>
                </a:solidFill>
                <a:highlight>
                  <a:srgbClr val="FFFFFF"/>
                </a:highlight>
                <a:latin typeface="Consolas" panose="020B0609020204030204" pitchFamily="49" charset="0"/>
              </a:rPr>
              <a:t>.Indexed</a:t>
            </a:r>
            <a:r>
              <a:rPr lang="en-US" sz="1050" dirty="0">
                <a:solidFill>
                  <a:srgbClr val="000000"/>
                </a:solidFill>
                <a:highlight>
                  <a:srgbClr val="FFFFFF"/>
                </a:highlight>
                <a:latin typeface="Consolas" panose="020B0609020204030204" pitchFamily="49" charset="0"/>
              </a:rPr>
              <a:t>);</a:t>
            </a:r>
          </a:p>
          <a:p>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a:solidFill>
                  <a:srgbClr val="008000"/>
                </a:solidFill>
                <a:highlight>
                  <a:srgbClr val="FFFFFF"/>
                </a:highlight>
                <a:latin typeface="Consolas" panose="020B0609020204030204" pitchFamily="49" charset="0"/>
              </a:rPr>
              <a:t>// Add a directed edge type with a Property for the cast of a movie</a:t>
            </a:r>
            <a:endParaRPr lang="en-US" sz="1050" dirty="0">
              <a:solidFill>
                <a:srgbClr val="000000"/>
              </a:solidFill>
              <a:highlight>
                <a:srgbClr val="FFFFFF"/>
              </a:highlight>
              <a:latin typeface="Consolas" panose="020B0609020204030204" pitchFamily="49" charset="0"/>
            </a:endParaRPr>
          </a:p>
          <a:p>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EdgeType</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castType</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g.NewEdgeType</a:t>
            </a:r>
            <a:r>
              <a:rPr lang="en-US" sz="1050" dirty="0">
                <a:solidFill>
                  <a:srgbClr val="000000"/>
                </a:solidFill>
                <a:highlight>
                  <a:srgbClr val="FFFFFF"/>
                </a:highlight>
                <a:latin typeface="Consolas" panose="020B0609020204030204" pitchFamily="49" charset="0"/>
              </a:rPr>
              <a:t>(</a:t>
            </a:r>
            <a:r>
              <a:rPr lang="en-US" sz="1050" dirty="0">
                <a:solidFill>
                  <a:srgbClr val="A31515"/>
                </a:solidFill>
                <a:highlight>
                  <a:srgbClr val="FFFFFF"/>
                </a:highlight>
                <a:latin typeface="Consolas" panose="020B0609020204030204" pitchFamily="49" charset="0"/>
              </a:rPr>
              <a:t>"ACTS_IN"</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false</a:t>
            </a:r>
            <a:r>
              <a:rPr lang="en-US" sz="1050" dirty="0">
                <a:solidFill>
                  <a:srgbClr val="000000"/>
                </a:solidFill>
                <a:highlight>
                  <a:srgbClr val="FFFFFF"/>
                </a:highlight>
                <a:latin typeface="Consolas" panose="020B0609020204030204" pitchFamily="49" charset="0"/>
              </a:rPr>
              <a:t>);</a:t>
            </a:r>
          </a:p>
          <a:p>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PropertyType</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castCharacterType</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g.NewEdgeProperty</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castType</a:t>
            </a:r>
            <a:r>
              <a:rPr lang="en-US" sz="1050" dirty="0">
                <a:solidFill>
                  <a:srgbClr val="000000"/>
                </a:solidFill>
                <a:highlight>
                  <a:srgbClr val="FFFFFF"/>
                </a:highlight>
                <a:latin typeface="Consolas" panose="020B0609020204030204" pitchFamily="49" charset="0"/>
              </a:rPr>
              <a:t>, </a:t>
            </a:r>
            <a:r>
              <a:rPr lang="en-US" sz="1050" dirty="0">
                <a:solidFill>
                  <a:srgbClr val="A31515"/>
                </a:solidFill>
                <a:highlight>
                  <a:srgbClr val="FFFFFF"/>
                </a:highlight>
                <a:latin typeface="Consolas" panose="020B0609020204030204" pitchFamily="49" charset="0"/>
              </a:rPr>
              <a:t>"role"</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DataType</a:t>
            </a:r>
            <a:r>
              <a:rPr lang="en-US" sz="1050" dirty="0" err="1">
                <a:solidFill>
                  <a:srgbClr val="000000"/>
                </a:solidFill>
                <a:highlight>
                  <a:srgbClr val="FFFFFF"/>
                </a:highlight>
                <a:latin typeface="Consolas" panose="020B0609020204030204" pitchFamily="49" charset="0"/>
              </a:rPr>
              <a:t>.String</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PropertyKind</a:t>
            </a:r>
            <a:r>
              <a:rPr lang="en-US" sz="1050" dirty="0" err="1">
                <a:solidFill>
                  <a:srgbClr val="000000"/>
                </a:solidFill>
                <a:highlight>
                  <a:srgbClr val="FFFFFF"/>
                </a:highlight>
                <a:latin typeface="Consolas" panose="020B0609020204030204" pitchFamily="49" charset="0"/>
              </a:rPr>
              <a:t>.Indexed</a:t>
            </a:r>
            <a:r>
              <a:rPr lang="en-US" sz="1050" dirty="0">
                <a:solidFill>
                  <a:srgbClr val="000000"/>
                </a:solidFill>
                <a:highlight>
                  <a:srgbClr val="FFFFFF"/>
                </a:highlight>
                <a:latin typeface="Consolas" panose="020B0609020204030204" pitchFamily="49" charset="0"/>
              </a:rPr>
              <a:t>);</a:t>
            </a:r>
            <a:endParaRPr lang="en-US" sz="3200" dirty="0"/>
          </a:p>
        </p:txBody>
      </p:sp>
      <p:pic>
        <p:nvPicPr>
          <p:cNvPr id="3" name="Picture 2"/>
          <p:cNvPicPr>
            <a:picLocks noChangeAspect="1"/>
          </p:cNvPicPr>
          <p:nvPr/>
        </p:nvPicPr>
        <p:blipFill>
          <a:blip r:embed="rId3"/>
          <a:stretch>
            <a:fillRect/>
          </a:stretch>
        </p:blipFill>
        <p:spPr>
          <a:xfrm>
            <a:off x="-2641600" y="-838200"/>
            <a:ext cx="18288000" cy="11430000"/>
          </a:xfrm>
          <a:prstGeom prst="rect">
            <a:avLst/>
          </a:prstGeom>
        </p:spPr>
      </p:pic>
    </p:spTree>
    <p:extLst>
      <p:ext uri="{BB962C8B-B14F-4D97-AF65-F5344CB8AC3E}">
        <p14:creationId xmlns:p14="http://schemas.microsoft.com/office/powerpoint/2010/main" val="2068887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288" y="231488"/>
            <a:ext cx="9292305" cy="2102855"/>
          </a:xfrm>
        </p:spPr>
        <p:txBody>
          <a:bodyPr/>
          <a:lstStyle/>
          <a:p>
            <a:r>
              <a:rPr lang="en-US" dirty="0" smtClean="0"/>
              <a:t>Visualize graph with Alchemy.js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354085" y="4191443"/>
            <a:ext cx="4589145" cy="3778250"/>
          </a:xfrm>
          <a:prstGeom prst="rect">
            <a:avLst/>
          </a:prstGeom>
          <a:noFill/>
          <a:ln>
            <a:noFill/>
          </a:ln>
        </p:spPr>
      </p:pic>
      <p:sp>
        <p:nvSpPr>
          <p:cNvPr id="5" name="TextBox 4"/>
          <p:cNvSpPr txBox="1"/>
          <p:nvPr/>
        </p:nvSpPr>
        <p:spPr>
          <a:xfrm>
            <a:off x="3354085" y="2330600"/>
            <a:ext cx="5578998" cy="1229824"/>
          </a:xfrm>
          <a:prstGeom prst="rect">
            <a:avLst/>
          </a:prstGeom>
          <a:noFill/>
        </p:spPr>
        <p:txBody>
          <a:bodyPr wrap="square" rtlCol="0">
            <a:spAutoFit/>
          </a:bodyPr>
          <a:lstStyle/>
          <a:p>
            <a:r>
              <a:rPr lang="en-US" dirty="0" smtClean="0">
                <a:solidFill>
                  <a:schemeClr val="tx1"/>
                </a:solidFill>
              </a:rPr>
              <a:t>First export graph to </a:t>
            </a:r>
            <a:r>
              <a:rPr lang="en-US" dirty="0" err="1" smtClean="0">
                <a:solidFill>
                  <a:schemeClr val="tx1"/>
                </a:solidFill>
              </a:rPr>
              <a:t>GraphJson</a:t>
            </a:r>
            <a:endParaRPr lang="en-US" dirty="0" smtClean="0">
              <a:solidFill>
                <a:schemeClr val="tx1"/>
              </a:solidFill>
            </a:endParaRPr>
          </a:p>
          <a:p>
            <a:pPr lvl="0"/>
            <a:r>
              <a:rPr lang="en-US" sz="1800" dirty="0">
                <a:solidFill>
                  <a:srgbClr val="000000"/>
                </a:solidFill>
                <a:highlight>
                  <a:srgbClr val="FFFFFF"/>
                </a:highlight>
                <a:latin typeface="Consolas" panose="020B0609020204030204" pitchFamily="49" charset="0"/>
              </a:rPr>
              <a:t>g.ExportToGraphJson(</a:t>
            </a:r>
            <a:r>
              <a:rPr lang="en-US" sz="1800" dirty="0">
                <a:solidFill>
                  <a:srgbClr val="A31515"/>
                </a:solidFill>
                <a:highlight>
                  <a:srgbClr val="FFFFFF"/>
                </a:highlight>
                <a:latin typeface="Consolas" panose="020B0609020204030204" pitchFamily="49" charset="0"/>
              </a:rPr>
              <a:t>"c:/QuickStart.json</a:t>
            </a:r>
            <a:r>
              <a:rPr lang="en-US" sz="1800" dirty="0" smtClean="0">
                <a:solidFill>
                  <a:srgbClr val="A31515"/>
                </a:solidFill>
                <a:highlight>
                  <a:srgbClr val="FFFFFF"/>
                </a:highlight>
                <a:latin typeface="Consolas" panose="020B0609020204030204" pitchFamily="49" charset="0"/>
              </a:rPr>
              <a:t>"</a:t>
            </a:r>
            <a:r>
              <a:rPr lang="en-US" sz="1800" dirty="0" smtClean="0">
                <a:solidFill>
                  <a:srgbClr val="000000"/>
                </a:solidFill>
                <a:highlight>
                  <a:srgbClr val="FFFFFF"/>
                </a:highlight>
                <a:latin typeface="Consolas" panose="020B0609020204030204" pitchFamily="49" charset="0"/>
              </a:rPr>
              <a:t>);</a:t>
            </a:r>
            <a:endParaRPr lang="en-US" dirty="0">
              <a:solidFill>
                <a:schemeClr val="tx1"/>
              </a:solidFill>
            </a:endParaRPr>
          </a:p>
          <a:p>
            <a:r>
              <a:rPr lang="en-US" dirty="0" smtClean="0">
                <a:solidFill>
                  <a:schemeClr val="tx1"/>
                </a:solidFill>
              </a:rPr>
              <a:t>and then include in </a:t>
            </a:r>
            <a:r>
              <a:rPr lang="en-US" dirty="0" smtClean="0">
                <a:solidFill>
                  <a:schemeClr val="tx1"/>
                </a:solidFill>
                <a:hlinkClick r:id="rId4"/>
              </a:rPr>
              <a:t>html doc</a:t>
            </a:r>
            <a:endParaRPr lang="en-US" dirty="0">
              <a:solidFill>
                <a:schemeClr val="tx1"/>
              </a:solidFill>
            </a:endParaRPr>
          </a:p>
        </p:txBody>
      </p:sp>
    </p:spTree>
    <p:extLst>
      <p:ext uri="{BB962C8B-B14F-4D97-AF65-F5344CB8AC3E}">
        <p14:creationId xmlns:p14="http://schemas.microsoft.com/office/powerpoint/2010/main" val="3030307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128" y="462982"/>
            <a:ext cx="10566399" cy="2102855"/>
          </a:xfrm>
        </p:spPr>
        <p:txBody>
          <a:bodyPr/>
          <a:lstStyle/>
          <a:p>
            <a:r>
              <a:rPr lang="en-US" dirty="0" smtClean="0"/>
              <a:t>Browse graph with Database Manager</a:t>
            </a:r>
            <a:endParaRPr lang="en-US" dirty="0"/>
          </a:p>
        </p:txBody>
      </p:sp>
      <p:pic>
        <p:nvPicPr>
          <p:cNvPr id="3" name="Picture 2"/>
          <p:cNvPicPr>
            <a:picLocks noChangeAspect="1"/>
          </p:cNvPicPr>
          <p:nvPr/>
        </p:nvPicPr>
        <p:blipFill>
          <a:blip r:embed="rId3"/>
          <a:stretch>
            <a:fillRect/>
          </a:stretch>
        </p:blipFill>
        <p:spPr>
          <a:xfrm>
            <a:off x="2820987" y="2474269"/>
            <a:ext cx="7362825" cy="6124575"/>
          </a:xfrm>
          <a:prstGeom prst="rect">
            <a:avLst/>
          </a:prstGeom>
        </p:spPr>
      </p:pic>
    </p:spTree>
    <p:extLst>
      <p:ext uri="{BB962C8B-B14F-4D97-AF65-F5344CB8AC3E}">
        <p14:creationId xmlns:p14="http://schemas.microsoft.com/office/powerpoint/2010/main" val="142683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29" y="3553557"/>
            <a:ext cx="4831600" cy="1125415"/>
          </a:xfrm>
        </p:spPr>
        <p:txBody>
          <a:bodyPr/>
          <a:lstStyle/>
          <a:p>
            <a:r>
              <a:rPr lang="en-US" dirty="0">
                <a:solidFill>
                  <a:schemeClr val="bg2"/>
                </a:solidFill>
                <a:hlinkClick r:id="rId3"/>
              </a:rPr>
              <a:t>SupplierTracking</a:t>
            </a:r>
            <a:endParaRPr lang="en-US" dirty="0">
              <a:solidFill>
                <a:schemeClr val="bg2"/>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333" y="-89976"/>
            <a:ext cx="5572125" cy="5981700"/>
          </a:xfrm>
          <a:prstGeom prst="rect">
            <a:avLst/>
          </a:prstGeom>
        </p:spPr>
      </p:pic>
      <p:sp>
        <p:nvSpPr>
          <p:cNvPr id="13" name="TextBox 12"/>
          <p:cNvSpPr txBox="1"/>
          <p:nvPr/>
        </p:nvSpPr>
        <p:spPr>
          <a:xfrm>
            <a:off x="1322363" y="5959423"/>
            <a:ext cx="10789920" cy="2850011"/>
          </a:xfrm>
          <a:prstGeom prst="rect">
            <a:avLst/>
          </a:prstGeom>
          <a:noFill/>
        </p:spPr>
        <p:txBody>
          <a:bodyPr wrap="square" rtlCol="0">
            <a:spAutoFit/>
          </a:bodyPr>
          <a:lstStyle/>
          <a:p>
            <a:r>
              <a:rPr lang="en-US" sz="2000" dirty="0">
                <a:solidFill>
                  <a:schemeClr val="bg2"/>
                </a:solidFill>
              </a:rPr>
              <a:t>To summarize we start of with a bunch of leaf stores which all are associated with a particular supplier, which is a property on the Store node. Inventory is then moved along to other stores and the proportion from each supplier corresponds to their contribution to the original store</a:t>
            </a:r>
            <a:r>
              <a:rPr lang="en-US" sz="2000" dirty="0" smtClean="0">
                <a:solidFill>
                  <a:schemeClr val="bg2"/>
                </a:solidFill>
              </a:rPr>
              <a:t>.</a:t>
            </a:r>
          </a:p>
          <a:p>
            <a:endParaRPr lang="en-US" sz="1000" dirty="0">
              <a:solidFill>
                <a:schemeClr val="bg2"/>
              </a:solidFill>
            </a:endParaRPr>
          </a:p>
          <a:p>
            <a:r>
              <a:rPr lang="en-US" sz="2000" dirty="0">
                <a:solidFill>
                  <a:schemeClr val="bg2"/>
                </a:solidFill>
              </a:rPr>
              <a:t>So for node B02, S2 contributed 750/1250 = 60% and S3 contributed 40%. We then move 600 units our of B02 of which 60% belongs to S2 and 40% to S3 and so </a:t>
            </a:r>
            <a:r>
              <a:rPr lang="en-US" sz="2000" dirty="0" smtClean="0">
                <a:solidFill>
                  <a:schemeClr val="bg2"/>
                </a:solidFill>
              </a:rPr>
              <a:t>on.</a:t>
            </a:r>
          </a:p>
          <a:p>
            <a:endParaRPr lang="en-US" sz="1000" dirty="0">
              <a:solidFill>
                <a:schemeClr val="bg2"/>
              </a:solidFill>
            </a:endParaRPr>
          </a:p>
          <a:p>
            <a:r>
              <a:rPr lang="en-US" sz="2000" dirty="0">
                <a:solidFill>
                  <a:schemeClr val="bg2"/>
                </a:solidFill>
              </a:rPr>
              <a:t>What we want to know what percentage of the final 700 units into D01 belong to each supplier. Where suppliers with the same name are the same supplier.</a:t>
            </a:r>
          </a:p>
        </p:txBody>
      </p:sp>
    </p:spTree>
    <p:extLst>
      <p:ext uri="{BB962C8B-B14F-4D97-AF65-F5344CB8AC3E}">
        <p14:creationId xmlns:p14="http://schemas.microsoft.com/office/powerpoint/2010/main" val="1040142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508" y="879671"/>
            <a:ext cx="11091723" cy="1300822"/>
          </a:xfrm>
        </p:spPr>
        <p:txBody>
          <a:bodyPr/>
          <a:lstStyle/>
          <a:p>
            <a:r>
              <a:rPr lang="en-US" dirty="0" smtClean="0">
                <a:solidFill>
                  <a:schemeClr val="bg2"/>
                </a:solidFill>
              </a:rPr>
              <a:t>Simple to do with C# and VelocityGraph!</a:t>
            </a:r>
            <a:endParaRPr lang="en-US" dirty="0">
              <a:solidFill>
                <a:schemeClr val="bg2"/>
              </a:solidFill>
            </a:endParaRPr>
          </a:p>
        </p:txBody>
      </p:sp>
      <p:sp>
        <p:nvSpPr>
          <p:cNvPr id="3" name="Rectangle 2"/>
          <p:cNvSpPr/>
          <p:nvPr/>
        </p:nvSpPr>
        <p:spPr>
          <a:xfrm>
            <a:off x="196947" y="3474721"/>
            <a:ext cx="12807853" cy="609398"/>
          </a:xfrm>
          <a:prstGeom prst="rect">
            <a:avLst/>
          </a:prstGeom>
        </p:spPr>
        <p:txBody>
          <a:bodyPr wrap="square">
            <a:spAutoFit/>
          </a:bodyPr>
          <a:lstStyle/>
          <a:p>
            <a:r>
              <a:rPr lang="en-US" sz="1000" dirty="0" err="1" smtClean="0">
                <a:solidFill>
                  <a:srgbClr val="2B91AF"/>
                </a:solidFill>
                <a:highlight>
                  <a:srgbClr val="FFFFFF"/>
                </a:highlight>
                <a:latin typeface="Consolas" panose="020B0609020204030204" pitchFamily="49" charset="0"/>
              </a:rPr>
              <a:t>Console</a:t>
            </a:r>
            <a:r>
              <a:rPr lang="en-US" sz="1000" dirty="0" err="1" smtClean="0">
                <a:solidFill>
                  <a:srgbClr val="000000"/>
                </a:solidFill>
                <a:highlight>
                  <a:srgbClr val="FFFFFF"/>
                </a:highlight>
                <a:latin typeface="Consolas" panose="020B0609020204030204" pitchFamily="49" charset="0"/>
              </a:rPr>
              <a:t>.WriteLine</a:t>
            </a:r>
            <a:r>
              <a:rPr lang="en-US" sz="1000" dirty="0">
                <a:solidFill>
                  <a:srgbClr val="000000"/>
                </a:solidFill>
                <a:highlight>
                  <a:srgbClr val="FFFFFF"/>
                </a:highlight>
                <a:latin typeface="Consolas" panose="020B0609020204030204" pitchFamily="49" charset="0"/>
              </a:rPr>
              <a:t>(</a:t>
            </a:r>
            <a:r>
              <a:rPr lang="en-US" sz="1000" dirty="0">
                <a:solidFill>
                  <a:srgbClr val="A31515"/>
                </a:solidFill>
                <a:highlight>
                  <a:srgbClr val="FFFFFF"/>
                </a:highlight>
                <a:latin typeface="Consolas" panose="020B0609020204030204" pitchFamily="49" charset="0"/>
              </a:rPr>
              <a:t>"Supplier 1 to Warehouse D total: "</a:t>
            </a:r>
            <a:r>
              <a:rPr lang="en-US" sz="1000" dirty="0">
                <a:solidFill>
                  <a:srgbClr val="000000"/>
                </a:solidFill>
                <a:highlight>
                  <a:srgbClr val="FFFFFF"/>
                </a:highlight>
                <a:latin typeface="Consolas" panose="020B0609020204030204" pitchFamily="49" charset="0"/>
              </a:rPr>
              <a:t> + </a:t>
            </a:r>
            <a:r>
              <a:rPr lang="en-US" sz="1000" dirty="0" err="1">
                <a:solidFill>
                  <a:srgbClr val="000000"/>
                </a:solidFill>
                <a:highlight>
                  <a:srgbClr val="FFFFFF"/>
                </a:highlight>
                <a:latin typeface="Consolas" panose="020B0609020204030204" pitchFamily="49" charset="0"/>
              </a:rPr>
              <a:t>supplierTracking.CalculateTotalTo</a:t>
            </a:r>
            <a:r>
              <a:rPr lang="en-US" sz="1000" dirty="0">
                <a:solidFill>
                  <a:srgbClr val="000000"/>
                </a:solidFill>
                <a:highlight>
                  <a:srgbClr val="FFFFFF"/>
                </a:highlight>
                <a:latin typeface="Consolas" panose="020B0609020204030204" pitchFamily="49" charset="0"/>
              </a:rPr>
              <a:t>(supplier1, </a:t>
            </a:r>
            <a:r>
              <a:rPr lang="en-US" sz="1000" dirty="0" err="1">
                <a:solidFill>
                  <a:srgbClr val="000000"/>
                </a:solidFill>
                <a:highlight>
                  <a:srgbClr val="FFFFFF"/>
                </a:highlight>
                <a:latin typeface="Consolas" panose="020B0609020204030204" pitchFamily="49" charset="0"/>
              </a:rPr>
              <a:t>supplierWarehouseEdgeType</a:t>
            </a:r>
            <a:r>
              <a:rPr lang="en-US" sz="1000" dirty="0">
                <a:solidFill>
                  <a:srgbClr val="000000"/>
                </a:solidFill>
                <a:highlight>
                  <a:srgbClr val="FFFFFF"/>
                </a:highlight>
                <a:latin typeface="Consolas" panose="020B0609020204030204" pitchFamily="49" charset="0"/>
              </a:rPr>
              <a:t>, moveToS1EdgeType, howManyS1Property, wareHouseD1));</a:t>
            </a:r>
          </a:p>
          <a:p>
            <a:r>
              <a:rPr lang="en-US" sz="1000" dirty="0" err="1" smtClean="0">
                <a:solidFill>
                  <a:srgbClr val="2B91AF"/>
                </a:solidFill>
                <a:highlight>
                  <a:srgbClr val="FFFFFF"/>
                </a:highlight>
                <a:latin typeface="Consolas" panose="020B0609020204030204" pitchFamily="49" charset="0"/>
              </a:rPr>
              <a:t>Console</a:t>
            </a:r>
            <a:r>
              <a:rPr lang="en-US" sz="1000" dirty="0" err="1" smtClean="0">
                <a:solidFill>
                  <a:srgbClr val="000000"/>
                </a:solidFill>
                <a:highlight>
                  <a:srgbClr val="FFFFFF"/>
                </a:highlight>
                <a:latin typeface="Consolas" panose="020B0609020204030204" pitchFamily="49" charset="0"/>
              </a:rPr>
              <a:t>.WriteLine</a:t>
            </a:r>
            <a:r>
              <a:rPr lang="en-US" sz="1000" dirty="0">
                <a:solidFill>
                  <a:srgbClr val="000000"/>
                </a:solidFill>
                <a:highlight>
                  <a:srgbClr val="FFFFFF"/>
                </a:highlight>
                <a:latin typeface="Consolas" panose="020B0609020204030204" pitchFamily="49" charset="0"/>
              </a:rPr>
              <a:t>(</a:t>
            </a:r>
            <a:r>
              <a:rPr lang="en-US" sz="1000" dirty="0">
                <a:solidFill>
                  <a:srgbClr val="A31515"/>
                </a:solidFill>
                <a:highlight>
                  <a:srgbClr val="FFFFFF"/>
                </a:highlight>
                <a:latin typeface="Consolas" panose="020B0609020204030204" pitchFamily="49" charset="0"/>
              </a:rPr>
              <a:t>"Supplier 2 to Warehouse D total: "</a:t>
            </a:r>
            <a:r>
              <a:rPr lang="en-US" sz="1000" dirty="0">
                <a:solidFill>
                  <a:srgbClr val="000000"/>
                </a:solidFill>
                <a:highlight>
                  <a:srgbClr val="FFFFFF"/>
                </a:highlight>
                <a:latin typeface="Consolas" panose="020B0609020204030204" pitchFamily="49" charset="0"/>
              </a:rPr>
              <a:t> + </a:t>
            </a:r>
            <a:r>
              <a:rPr lang="en-US" sz="1000" dirty="0" err="1">
                <a:solidFill>
                  <a:srgbClr val="000000"/>
                </a:solidFill>
                <a:highlight>
                  <a:srgbClr val="FFFFFF"/>
                </a:highlight>
                <a:latin typeface="Consolas" panose="020B0609020204030204" pitchFamily="49" charset="0"/>
              </a:rPr>
              <a:t>supplierTracking.CalculateTotalTo</a:t>
            </a:r>
            <a:r>
              <a:rPr lang="en-US" sz="1000" dirty="0">
                <a:solidFill>
                  <a:srgbClr val="000000"/>
                </a:solidFill>
                <a:highlight>
                  <a:srgbClr val="FFFFFF"/>
                </a:highlight>
                <a:latin typeface="Consolas" panose="020B0609020204030204" pitchFamily="49" charset="0"/>
              </a:rPr>
              <a:t>(supplier2, </a:t>
            </a:r>
            <a:r>
              <a:rPr lang="en-US" sz="1000" dirty="0" err="1">
                <a:solidFill>
                  <a:srgbClr val="000000"/>
                </a:solidFill>
                <a:highlight>
                  <a:srgbClr val="FFFFFF"/>
                </a:highlight>
                <a:latin typeface="Consolas" panose="020B0609020204030204" pitchFamily="49" charset="0"/>
              </a:rPr>
              <a:t>supplierWarehouseEdgeType</a:t>
            </a:r>
            <a:r>
              <a:rPr lang="en-US" sz="1000" dirty="0">
                <a:solidFill>
                  <a:srgbClr val="000000"/>
                </a:solidFill>
                <a:highlight>
                  <a:srgbClr val="FFFFFF"/>
                </a:highlight>
                <a:latin typeface="Consolas" panose="020B0609020204030204" pitchFamily="49" charset="0"/>
              </a:rPr>
              <a:t>, moveToS2EdgeType, howManyS2Property, wareHouseD1));</a:t>
            </a:r>
          </a:p>
          <a:p>
            <a:r>
              <a:rPr lang="en-US" sz="1000" dirty="0" err="1" smtClean="0">
                <a:solidFill>
                  <a:srgbClr val="2B91AF"/>
                </a:solidFill>
                <a:highlight>
                  <a:srgbClr val="FFFFFF"/>
                </a:highlight>
                <a:latin typeface="Consolas" panose="020B0609020204030204" pitchFamily="49" charset="0"/>
              </a:rPr>
              <a:t>Console</a:t>
            </a:r>
            <a:r>
              <a:rPr lang="en-US" sz="1000" dirty="0" err="1" smtClean="0">
                <a:solidFill>
                  <a:srgbClr val="000000"/>
                </a:solidFill>
                <a:highlight>
                  <a:srgbClr val="FFFFFF"/>
                </a:highlight>
                <a:latin typeface="Consolas" panose="020B0609020204030204" pitchFamily="49" charset="0"/>
              </a:rPr>
              <a:t>.WriteLine</a:t>
            </a:r>
            <a:r>
              <a:rPr lang="en-US" sz="1000" dirty="0">
                <a:solidFill>
                  <a:srgbClr val="000000"/>
                </a:solidFill>
                <a:highlight>
                  <a:srgbClr val="FFFFFF"/>
                </a:highlight>
                <a:latin typeface="Consolas" panose="020B0609020204030204" pitchFamily="49" charset="0"/>
              </a:rPr>
              <a:t>(</a:t>
            </a:r>
            <a:r>
              <a:rPr lang="en-US" sz="1000" dirty="0">
                <a:solidFill>
                  <a:srgbClr val="A31515"/>
                </a:solidFill>
                <a:highlight>
                  <a:srgbClr val="FFFFFF"/>
                </a:highlight>
                <a:latin typeface="Consolas" panose="020B0609020204030204" pitchFamily="49" charset="0"/>
              </a:rPr>
              <a:t>"Supplier 3 to Warehouse D total: "</a:t>
            </a:r>
            <a:r>
              <a:rPr lang="en-US" sz="1000" dirty="0">
                <a:solidFill>
                  <a:srgbClr val="000000"/>
                </a:solidFill>
                <a:highlight>
                  <a:srgbClr val="FFFFFF"/>
                </a:highlight>
                <a:latin typeface="Consolas" panose="020B0609020204030204" pitchFamily="49" charset="0"/>
              </a:rPr>
              <a:t> + </a:t>
            </a:r>
            <a:r>
              <a:rPr lang="en-US" sz="1000" dirty="0" err="1">
                <a:solidFill>
                  <a:srgbClr val="000000"/>
                </a:solidFill>
                <a:highlight>
                  <a:srgbClr val="FFFFFF"/>
                </a:highlight>
                <a:latin typeface="Consolas" panose="020B0609020204030204" pitchFamily="49" charset="0"/>
              </a:rPr>
              <a:t>supplierTracking.CalculateTotalTo</a:t>
            </a:r>
            <a:r>
              <a:rPr lang="en-US" sz="1000" dirty="0">
                <a:solidFill>
                  <a:srgbClr val="000000"/>
                </a:solidFill>
                <a:highlight>
                  <a:srgbClr val="FFFFFF"/>
                </a:highlight>
                <a:latin typeface="Consolas" panose="020B0609020204030204" pitchFamily="49" charset="0"/>
              </a:rPr>
              <a:t>(supplier3, </a:t>
            </a:r>
            <a:r>
              <a:rPr lang="en-US" sz="1000" dirty="0" err="1">
                <a:solidFill>
                  <a:srgbClr val="000000"/>
                </a:solidFill>
                <a:highlight>
                  <a:srgbClr val="FFFFFF"/>
                </a:highlight>
                <a:latin typeface="Consolas" panose="020B0609020204030204" pitchFamily="49" charset="0"/>
              </a:rPr>
              <a:t>supplierWarehouseEdgeType</a:t>
            </a:r>
            <a:r>
              <a:rPr lang="en-US" sz="1000" dirty="0">
                <a:solidFill>
                  <a:srgbClr val="000000"/>
                </a:solidFill>
                <a:highlight>
                  <a:srgbClr val="FFFFFF"/>
                </a:highlight>
                <a:latin typeface="Consolas" panose="020B0609020204030204" pitchFamily="49" charset="0"/>
              </a:rPr>
              <a:t>, moveToS3EdgeType, howManyS3Property, wareHouseD1));</a:t>
            </a:r>
            <a:endParaRPr lang="en-US" sz="2800" dirty="0"/>
          </a:p>
        </p:txBody>
      </p:sp>
      <p:sp>
        <p:nvSpPr>
          <p:cNvPr id="4" name="Rectangle 3"/>
          <p:cNvSpPr/>
          <p:nvPr/>
        </p:nvSpPr>
        <p:spPr>
          <a:xfrm>
            <a:off x="1217508" y="4507832"/>
            <a:ext cx="11787292" cy="4436214"/>
          </a:xfrm>
          <a:prstGeom prst="rect">
            <a:avLst/>
          </a:prstGeom>
        </p:spPr>
        <p:txBody>
          <a:bodyPr wrap="square">
            <a:spAutoFit/>
          </a:bodyPr>
          <a:lstStyle/>
          <a:p>
            <a:r>
              <a:rPr lang="en-US" sz="1200" dirty="0" err="1" smtClean="0">
                <a:solidFill>
                  <a:srgbClr val="0000FF"/>
                </a:solidFill>
                <a:highlight>
                  <a:srgbClr val="FFFFFF"/>
                </a:highlight>
                <a:latin typeface="Consolas" panose="020B0609020204030204" pitchFamily="49" charset="0"/>
              </a:rPr>
              <a:t>int</a:t>
            </a:r>
            <a:r>
              <a:rPr lang="en-US" sz="1200" dirty="0" smtClean="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CalculateTotalTo</a:t>
            </a:r>
            <a:r>
              <a:rPr lang="en-US" sz="1200" dirty="0">
                <a:solidFill>
                  <a:srgbClr val="000000"/>
                </a:solidFill>
                <a:highlight>
                  <a:srgbClr val="FFFFFF"/>
                </a:highlight>
                <a:latin typeface="Consolas" panose="020B0609020204030204" pitchFamily="49" charset="0"/>
              </a:rPr>
              <a:t>(</a:t>
            </a:r>
            <a:r>
              <a:rPr lang="en-US" sz="1200" dirty="0">
                <a:solidFill>
                  <a:srgbClr val="2B91AF"/>
                </a:solidFill>
                <a:highlight>
                  <a:srgbClr val="FFFFFF"/>
                </a:highlight>
                <a:latin typeface="Consolas" panose="020B0609020204030204" pitchFamily="49" charset="0"/>
              </a:rPr>
              <a:t>Vertex</a:t>
            </a:r>
            <a:r>
              <a:rPr lang="en-US" sz="1200" dirty="0">
                <a:solidFill>
                  <a:srgbClr val="000000"/>
                </a:solidFill>
                <a:highlight>
                  <a:srgbClr val="FFFFFF"/>
                </a:highlight>
                <a:latin typeface="Consolas" panose="020B0609020204030204" pitchFamily="49" charset="0"/>
              </a:rPr>
              <a:t> supplier, </a:t>
            </a:r>
            <a:r>
              <a:rPr lang="en-US" sz="1200" dirty="0">
                <a:solidFill>
                  <a:srgbClr val="2B91AF"/>
                </a:solidFill>
                <a:highlight>
                  <a:srgbClr val="FFFFFF"/>
                </a:highlight>
                <a:latin typeface="Consolas" panose="020B0609020204030204" pitchFamily="49" charset="0"/>
              </a:rPr>
              <a:t>EdgeType</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supplierWarehouseEdgeType</a:t>
            </a:r>
            <a:r>
              <a:rPr lang="en-US" sz="1200" dirty="0">
                <a:solidFill>
                  <a:srgbClr val="000000"/>
                </a:solidFill>
                <a:highlight>
                  <a:srgbClr val="FFFFFF"/>
                </a:highlight>
                <a:latin typeface="Consolas" panose="020B0609020204030204" pitchFamily="49" charset="0"/>
              </a:rPr>
              <a:t>, </a:t>
            </a:r>
            <a:r>
              <a:rPr lang="en-US" sz="1200" dirty="0">
                <a:solidFill>
                  <a:srgbClr val="2B91AF"/>
                </a:solidFill>
                <a:highlight>
                  <a:srgbClr val="FFFFFF"/>
                </a:highlight>
                <a:latin typeface="Consolas" panose="020B0609020204030204" pitchFamily="49" charset="0"/>
              </a:rPr>
              <a:t>EdgeType</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moveToEdgeType</a:t>
            </a:r>
            <a:r>
              <a:rPr lang="en-US" sz="1200" dirty="0">
                <a:solidFill>
                  <a:srgbClr val="000000"/>
                </a:solidFill>
                <a:highlight>
                  <a:srgbClr val="FFFFFF"/>
                </a:highlight>
                <a:latin typeface="Consolas" panose="020B0609020204030204" pitchFamily="49" charset="0"/>
              </a:rPr>
              <a:t>, </a:t>
            </a:r>
            <a:r>
              <a:rPr lang="en-US" sz="1200" dirty="0">
                <a:solidFill>
                  <a:srgbClr val="2B91AF"/>
                </a:solidFill>
                <a:highlight>
                  <a:srgbClr val="FFFFFF"/>
                </a:highlight>
                <a:latin typeface="Consolas" panose="020B0609020204030204" pitchFamily="49" charset="0"/>
              </a:rPr>
              <a:t>PropertyType</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howManyProperty</a:t>
            </a:r>
            <a:r>
              <a:rPr lang="en-US" sz="1200" dirty="0" smtClean="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                     </a:t>
            </a:r>
            <a:r>
              <a:rPr lang="en-US" sz="1200" dirty="0" smtClean="0">
                <a:solidFill>
                  <a:srgbClr val="2B91AF"/>
                </a:solidFill>
                <a:highlight>
                  <a:srgbClr val="FFFFFF"/>
                </a:highlight>
                <a:latin typeface="Consolas" panose="020B0609020204030204" pitchFamily="49" charset="0"/>
              </a:rPr>
              <a:t>Vertex</a:t>
            </a:r>
            <a:r>
              <a:rPr lang="en-US" sz="1200" dirty="0" smtClean="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toVertex</a:t>
            </a:r>
            <a:r>
              <a:rPr lang="en-US" sz="1200" dirty="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a:solidFill>
                  <a:srgbClr val="000000"/>
                </a:solidFill>
                <a:highlight>
                  <a:srgbClr val="FFFFFF"/>
                </a:highlight>
                <a:latin typeface="Consolas" panose="020B0609020204030204" pitchFamily="49" charset="0"/>
              </a:rPr>
              <a:t>  </a:t>
            </a:r>
            <a:r>
              <a:rPr lang="en-US" sz="1200" dirty="0" err="1" smtClean="0">
                <a:solidFill>
                  <a:srgbClr val="0000FF"/>
                </a:solidFill>
                <a:highlight>
                  <a:srgbClr val="FFFFFF"/>
                </a:highlight>
                <a:latin typeface="Consolas" panose="020B0609020204030204" pitchFamily="49" charset="0"/>
              </a:rPr>
              <a:t>int</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total = 0;</a:t>
            </a:r>
          </a:p>
          <a:p>
            <a:r>
              <a:rPr lang="en-US" sz="1200" dirty="0">
                <a:solidFill>
                  <a:srgbClr val="000000"/>
                </a:solidFill>
                <a:highlight>
                  <a:srgbClr val="FFFFFF"/>
                </a:highlight>
                <a:latin typeface="Consolas" panose="020B0609020204030204" pitchFamily="49" charset="0"/>
              </a:rPr>
              <a:t>  </a:t>
            </a:r>
            <a:r>
              <a:rPr lang="en-US" sz="1200" dirty="0" err="1" smtClean="0">
                <a:solidFill>
                  <a:srgbClr val="2B91AF"/>
                </a:solidFill>
                <a:highlight>
                  <a:srgbClr val="FFFFFF"/>
                </a:highlight>
                <a:latin typeface="Consolas" panose="020B0609020204030204" pitchFamily="49" charset="0"/>
              </a:rPr>
              <a:t>HashSet</a:t>
            </a:r>
            <a:r>
              <a:rPr lang="en-US" sz="1200" dirty="0" smtClean="0">
                <a:solidFill>
                  <a:srgbClr val="000000"/>
                </a:solidFill>
                <a:highlight>
                  <a:srgbClr val="FFFFFF"/>
                </a:highlight>
                <a:latin typeface="Consolas" panose="020B0609020204030204" pitchFamily="49" charset="0"/>
              </a:rPr>
              <a:t>&lt;</a:t>
            </a:r>
            <a:r>
              <a:rPr lang="en-US" sz="1200" dirty="0" smtClean="0">
                <a:solidFill>
                  <a:srgbClr val="2B91AF"/>
                </a:solidFill>
                <a:highlight>
                  <a:srgbClr val="FFFFFF"/>
                </a:highlight>
                <a:latin typeface="Consolas" panose="020B0609020204030204" pitchFamily="49" charset="0"/>
              </a:rPr>
              <a:t>Vertex</a:t>
            </a:r>
            <a:r>
              <a:rPr lang="en-US" sz="1200" dirty="0">
                <a:solidFill>
                  <a:srgbClr val="000000"/>
                </a:solidFill>
                <a:highlight>
                  <a:srgbClr val="FFFFFF"/>
                </a:highlight>
                <a:latin typeface="Consolas" panose="020B0609020204030204" pitchFamily="49" charset="0"/>
              </a:rPr>
              <a:t>&gt; </a:t>
            </a:r>
            <a:r>
              <a:rPr lang="en-US" sz="1200" dirty="0" err="1">
                <a:solidFill>
                  <a:srgbClr val="000000"/>
                </a:solidFill>
                <a:highlight>
                  <a:srgbClr val="FFFFFF"/>
                </a:highlight>
                <a:latin typeface="Consolas" panose="020B0609020204030204" pitchFamily="49" charset="0"/>
              </a:rPr>
              <a:t>excludeSet</a:t>
            </a:r>
            <a:r>
              <a:rPr lang="en-US" sz="1200" dirty="0">
                <a:solidFill>
                  <a:srgbClr val="000000"/>
                </a:solidFill>
                <a:highlight>
                  <a:srgbClr val="FFFFFF"/>
                </a:highlight>
                <a:latin typeface="Consolas" panose="020B0609020204030204" pitchFamily="49" charset="0"/>
              </a:rPr>
              <a:t> = </a:t>
            </a:r>
            <a:r>
              <a:rPr lang="en-US" sz="1200" dirty="0">
                <a:solidFill>
                  <a:srgbClr val="0000FF"/>
                </a:solidFill>
                <a:highlight>
                  <a:srgbClr val="FFFFFF"/>
                </a:highlight>
                <a:latin typeface="Consolas" panose="020B0609020204030204" pitchFamily="49" charset="0"/>
              </a:rPr>
              <a:t>new</a:t>
            </a:r>
            <a:r>
              <a:rPr lang="en-US" sz="1200" dirty="0">
                <a:solidFill>
                  <a:srgbClr val="000000"/>
                </a:solidFill>
                <a:highlight>
                  <a:srgbClr val="FFFFFF"/>
                </a:highlight>
                <a:latin typeface="Consolas" panose="020B0609020204030204" pitchFamily="49" charset="0"/>
              </a:rPr>
              <a:t> </a:t>
            </a:r>
            <a:r>
              <a:rPr lang="en-US" sz="1200" dirty="0" err="1">
                <a:solidFill>
                  <a:srgbClr val="2B91AF"/>
                </a:solidFill>
                <a:highlight>
                  <a:srgbClr val="FFFFFF"/>
                </a:highlight>
                <a:latin typeface="Consolas" panose="020B0609020204030204" pitchFamily="49" charset="0"/>
              </a:rPr>
              <a:t>HashSet</a:t>
            </a:r>
            <a:r>
              <a:rPr lang="en-US" sz="1200" dirty="0">
                <a:solidFill>
                  <a:srgbClr val="000000"/>
                </a:solidFill>
                <a:highlight>
                  <a:srgbClr val="FFFFFF"/>
                </a:highlight>
                <a:latin typeface="Consolas" panose="020B0609020204030204" pitchFamily="49" charset="0"/>
              </a:rPr>
              <a:t>&lt;</a:t>
            </a:r>
            <a:r>
              <a:rPr lang="en-US" sz="1200" dirty="0">
                <a:solidFill>
                  <a:srgbClr val="2B91AF"/>
                </a:solidFill>
                <a:highlight>
                  <a:srgbClr val="FFFFFF"/>
                </a:highlight>
                <a:latin typeface="Consolas" panose="020B0609020204030204" pitchFamily="49" charset="0"/>
              </a:rPr>
              <a:t>Vertex</a:t>
            </a:r>
            <a:r>
              <a:rPr lang="en-US" sz="1200" dirty="0">
                <a:solidFill>
                  <a:srgbClr val="000000"/>
                </a:solidFill>
                <a:highlight>
                  <a:srgbClr val="FFFFFF"/>
                </a:highlight>
                <a:latin typeface="Consolas" panose="020B0609020204030204" pitchFamily="49" charset="0"/>
              </a:rPr>
              <a:t>&gt;();</a:t>
            </a:r>
          </a:p>
          <a:p>
            <a:r>
              <a:rPr lang="en-US" sz="1200" dirty="0">
                <a:solidFill>
                  <a:srgbClr val="000000"/>
                </a:solidFill>
                <a:highlight>
                  <a:srgbClr val="FFFFFF"/>
                </a:highlight>
                <a:latin typeface="Consolas" panose="020B0609020204030204" pitchFamily="49" charset="0"/>
              </a:rPr>
              <a:t>  </a:t>
            </a:r>
            <a:r>
              <a:rPr lang="en-US" sz="1200" dirty="0" err="1" smtClean="0">
                <a:solidFill>
                  <a:srgbClr val="0000FF"/>
                </a:solidFill>
                <a:highlight>
                  <a:srgbClr val="FFFFFF"/>
                </a:highlight>
                <a:latin typeface="Consolas" panose="020B0609020204030204" pitchFamily="49" charset="0"/>
              </a:rPr>
              <a:t>foreach</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a:t>
            </a:r>
            <a:r>
              <a:rPr lang="en-US" sz="1200" dirty="0" err="1">
                <a:solidFill>
                  <a:srgbClr val="2B91AF"/>
                </a:solidFill>
                <a:highlight>
                  <a:srgbClr val="FFFFFF"/>
                </a:highlight>
                <a:latin typeface="Consolas" panose="020B0609020204030204" pitchFamily="49" charset="0"/>
              </a:rPr>
              <a:t>IEdge</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wareHouseEdge</a:t>
            </a:r>
            <a:r>
              <a:rPr lang="en-US" sz="1200" dirty="0">
                <a:solidFill>
                  <a:srgbClr val="000000"/>
                </a:solidFill>
                <a:highlight>
                  <a:srgbClr val="FFFFFF"/>
                </a:highlight>
                <a:latin typeface="Consolas" panose="020B0609020204030204" pitchFamily="49" charset="0"/>
              </a:rPr>
              <a:t> </a:t>
            </a:r>
            <a:r>
              <a:rPr lang="en-US" sz="1200" dirty="0">
                <a:solidFill>
                  <a:srgbClr val="0000FF"/>
                </a:solidFill>
                <a:highlight>
                  <a:srgbClr val="FFFFFF"/>
                </a:highlight>
                <a:latin typeface="Consolas" panose="020B0609020204030204" pitchFamily="49" charset="0"/>
              </a:rPr>
              <a:t>in</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supplier.GetEdges</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supplierWarehouseEdgeType</a:t>
            </a:r>
            <a:r>
              <a:rPr lang="en-US" sz="1200" dirty="0">
                <a:solidFill>
                  <a:srgbClr val="000000"/>
                </a:solidFill>
                <a:highlight>
                  <a:srgbClr val="FFFFFF"/>
                </a:highlight>
                <a:latin typeface="Consolas" panose="020B0609020204030204" pitchFamily="49" charset="0"/>
              </a:rPr>
              <a:t>, </a:t>
            </a:r>
            <a:r>
              <a:rPr lang="en-US" sz="1200" dirty="0" err="1">
                <a:solidFill>
                  <a:srgbClr val="2B91AF"/>
                </a:solidFill>
                <a:highlight>
                  <a:srgbClr val="FFFFFF"/>
                </a:highlight>
                <a:latin typeface="Consolas" panose="020B0609020204030204" pitchFamily="49" charset="0"/>
              </a:rPr>
              <a:t>Direction</a:t>
            </a:r>
            <a:r>
              <a:rPr lang="en-US" sz="1200" dirty="0" err="1">
                <a:solidFill>
                  <a:srgbClr val="000000"/>
                </a:solidFill>
                <a:highlight>
                  <a:srgbClr val="FFFFFF"/>
                </a:highlight>
                <a:latin typeface="Consolas" panose="020B0609020204030204" pitchFamily="49" charset="0"/>
              </a:rPr>
              <a:t>.Out</a:t>
            </a:r>
            <a:r>
              <a:rPr lang="en-US" sz="1200" dirty="0">
                <a:solidFill>
                  <a:srgbClr val="000000"/>
                </a:solidFill>
                <a:highlight>
                  <a:srgbClr val="FFFFFF"/>
                </a:highlight>
                <a:latin typeface="Consolas" panose="020B0609020204030204" pitchFamily="49" charset="0"/>
              </a:rPr>
              <a:t>))</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  </a:t>
            </a:r>
            <a:r>
              <a:rPr lang="en-US" sz="1200" dirty="0" smtClean="0">
                <a:solidFill>
                  <a:srgbClr val="2B91AF"/>
                </a:solidFill>
                <a:highlight>
                  <a:srgbClr val="FFFFFF"/>
                </a:highlight>
                <a:latin typeface="Consolas" panose="020B0609020204030204" pitchFamily="49" charset="0"/>
              </a:rPr>
              <a:t>Vertex</a:t>
            </a:r>
            <a:r>
              <a:rPr lang="en-US" sz="1200" dirty="0" smtClean="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supplierWareHouse</a:t>
            </a:r>
            <a:r>
              <a:rPr lang="en-US" sz="1200" dirty="0">
                <a:solidFill>
                  <a:srgbClr val="000000"/>
                </a:solidFill>
                <a:highlight>
                  <a:srgbClr val="FFFFFF"/>
                </a:highlight>
                <a:latin typeface="Consolas" panose="020B0609020204030204" pitchFamily="49" charset="0"/>
              </a:rPr>
              <a:t> = (</a:t>
            </a:r>
            <a:r>
              <a:rPr lang="en-US" sz="1200" dirty="0">
                <a:solidFill>
                  <a:srgbClr val="2B91AF"/>
                </a:solidFill>
                <a:highlight>
                  <a:srgbClr val="FFFFFF"/>
                </a:highlight>
                <a:latin typeface="Consolas" panose="020B0609020204030204" pitchFamily="49" charset="0"/>
              </a:rPr>
              <a:t>Vertex</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wareHouseEdge.GetVertex</a:t>
            </a:r>
            <a:r>
              <a:rPr lang="en-US" sz="1200" dirty="0">
                <a:solidFill>
                  <a:srgbClr val="000000"/>
                </a:solidFill>
                <a:highlight>
                  <a:srgbClr val="FFFFFF"/>
                </a:highlight>
                <a:latin typeface="Consolas" panose="020B0609020204030204" pitchFamily="49" charset="0"/>
              </a:rPr>
              <a:t>(</a:t>
            </a:r>
            <a:r>
              <a:rPr lang="en-US" sz="1200" dirty="0" err="1">
                <a:solidFill>
                  <a:srgbClr val="2B91AF"/>
                </a:solidFill>
                <a:highlight>
                  <a:srgbClr val="FFFFFF"/>
                </a:highlight>
                <a:latin typeface="Consolas" panose="020B0609020204030204" pitchFamily="49" charset="0"/>
              </a:rPr>
              <a:t>Direction</a:t>
            </a:r>
            <a:r>
              <a:rPr lang="en-US" sz="1200" dirty="0" err="1">
                <a:solidFill>
                  <a:srgbClr val="000000"/>
                </a:solidFill>
                <a:highlight>
                  <a:srgbClr val="FFFFFF"/>
                </a:highlight>
                <a:latin typeface="Consolas" panose="020B0609020204030204" pitchFamily="49" charset="0"/>
              </a:rPr>
              <a:t>.In</a:t>
            </a:r>
            <a:r>
              <a:rPr lang="en-US" sz="1200" dirty="0">
                <a:solidFill>
                  <a:srgbClr val="000000"/>
                </a:solidFill>
                <a:highlight>
                  <a:srgbClr val="FFFFFF"/>
                </a:highlight>
                <a:latin typeface="Consolas" panose="020B0609020204030204" pitchFamily="49" charset="0"/>
              </a:rPr>
              <a:t>);</a:t>
            </a:r>
          </a:p>
          <a:p>
            <a:r>
              <a:rPr lang="en-US" sz="1200" dirty="0">
                <a:solidFill>
                  <a:srgbClr val="000000"/>
                </a:solidFill>
                <a:highlight>
                  <a:srgbClr val="FFFFFF"/>
                </a:highlight>
                <a:latin typeface="Consolas" panose="020B0609020204030204" pitchFamily="49" charset="0"/>
              </a:rPr>
              <a:t>    </a:t>
            </a:r>
            <a:r>
              <a:rPr lang="en-US" sz="1200" dirty="0" err="1" smtClean="0">
                <a:solidFill>
                  <a:srgbClr val="0000FF"/>
                </a:solidFill>
                <a:highlight>
                  <a:srgbClr val="FFFFFF"/>
                </a:highlight>
                <a:latin typeface="Consolas" panose="020B0609020204030204" pitchFamily="49" charset="0"/>
              </a:rPr>
              <a:t>var</a:t>
            </a:r>
            <a:r>
              <a:rPr lang="en-US" sz="1200" dirty="0" smtClean="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allPaths</a:t>
            </a:r>
            <a:r>
              <a:rPr lang="en-US" sz="1200" dirty="0">
                <a:solidFill>
                  <a:srgbClr val="000000"/>
                </a:solidFill>
                <a:highlight>
                  <a:srgbClr val="FFFFFF"/>
                </a:highlight>
                <a:latin typeface="Consolas" panose="020B0609020204030204" pitchFamily="49" charset="0"/>
              </a:rPr>
              <a:t> = </a:t>
            </a:r>
            <a:r>
              <a:rPr lang="en-US" sz="1200" dirty="0" err="1">
                <a:solidFill>
                  <a:srgbClr val="000000"/>
                </a:solidFill>
                <a:highlight>
                  <a:srgbClr val="FFFFFF"/>
                </a:highlight>
                <a:latin typeface="Consolas" panose="020B0609020204030204" pitchFamily="49" charset="0"/>
              </a:rPr>
              <a:t>supplierWareHouse.Traverse</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toVertex</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moveToEdgeType</a:t>
            </a:r>
            <a:r>
              <a:rPr lang="en-US" sz="1200" dirty="0">
                <a:solidFill>
                  <a:srgbClr val="000000"/>
                </a:solidFill>
                <a:highlight>
                  <a:srgbClr val="FFFFFF"/>
                </a:highlight>
                <a:latin typeface="Consolas" panose="020B0609020204030204" pitchFamily="49" charset="0"/>
              </a:rPr>
              <a:t>, 10, </a:t>
            </a:r>
            <a:r>
              <a:rPr lang="en-US" sz="1200" dirty="0">
                <a:solidFill>
                  <a:srgbClr val="0000FF"/>
                </a:solidFill>
                <a:highlight>
                  <a:srgbClr val="FFFFFF"/>
                </a:highlight>
                <a:latin typeface="Consolas" panose="020B0609020204030204" pitchFamily="49" charset="0"/>
              </a:rPr>
              <a:t>true</a:t>
            </a:r>
            <a:r>
              <a:rPr lang="en-US" sz="1200" dirty="0">
                <a:solidFill>
                  <a:srgbClr val="000000"/>
                </a:solidFill>
                <a:highlight>
                  <a:srgbClr val="FFFFFF"/>
                </a:highlight>
                <a:latin typeface="Consolas" panose="020B0609020204030204" pitchFamily="49" charset="0"/>
              </a:rPr>
              <a:t>, </a:t>
            </a:r>
            <a:r>
              <a:rPr lang="en-US" sz="1200" dirty="0">
                <a:solidFill>
                  <a:srgbClr val="0000FF"/>
                </a:solidFill>
                <a:highlight>
                  <a:srgbClr val="FFFFFF"/>
                </a:highlight>
                <a:latin typeface="Consolas" panose="020B0609020204030204" pitchFamily="49" charset="0"/>
              </a:rPr>
              <a:t>null</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excludeSet</a:t>
            </a:r>
            <a:r>
              <a:rPr lang="en-US" sz="1200" dirty="0">
                <a:solidFill>
                  <a:srgbClr val="000000"/>
                </a:solidFill>
                <a:highlight>
                  <a:srgbClr val="FFFFFF"/>
                </a:highlight>
                <a:latin typeface="Consolas" panose="020B0609020204030204" pitchFamily="49" charset="0"/>
              </a:rPr>
              <a:t>);</a:t>
            </a:r>
          </a:p>
          <a:p>
            <a:r>
              <a:rPr lang="en-US" sz="1200" dirty="0">
                <a:solidFill>
                  <a:srgbClr val="000000"/>
                </a:solidFill>
                <a:highlight>
                  <a:srgbClr val="FFFFFF"/>
                </a:highlight>
                <a:latin typeface="Consolas" panose="020B0609020204030204" pitchFamily="49" charset="0"/>
              </a:rPr>
              <a:t>    </a:t>
            </a:r>
            <a:r>
              <a:rPr lang="en-US" sz="1200" dirty="0" err="1" smtClean="0">
                <a:solidFill>
                  <a:srgbClr val="0000FF"/>
                </a:solidFill>
                <a:highlight>
                  <a:srgbClr val="FFFFFF"/>
                </a:highlight>
                <a:latin typeface="Consolas" panose="020B0609020204030204" pitchFamily="49" charset="0"/>
              </a:rPr>
              <a:t>foreach</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a:t>
            </a:r>
            <a:r>
              <a:rPr lang="en-US" sz="1200" dirty="0">
                <a:solidFill>
                  <a:srgbClr val="2B91AF"/>
                </a:solidFill>
                <a:highlight>
                  <a:srgbClr val="FFFFFF"/>
                </a:highlight>
                <a:latin typeface="Consolas" panose="020B0609020204030204" pitchFamily="49" charset="0"/>
              </a:rPr>
              <a:t>List</a:t>
            </a:r>
            <a:r>
              <a:rPr lang="en-US" sz="1200" dirty="0">
                <a:solidFill>
                  <a:srgbClr val="000000"/>
                </a:solidFill>
                <a:highlight>
                  <a:srgbClr val="FFFFFF"/>
                </a:highlight>
                <a:latin typeface="Consolas" panose="020B0609020204030204" pitchFamily="49" charset="0"/>
              </a:rPr>
              <a:t>&lt;</a:t>
            </a:r>
            <a:r>
              <a:rPr lang="en-US" sz="1200" dirty="0">
                <a:solidFill>
                  <a:srgbClr val="2B91AF"/>
                </a:solidFill>
                <a:highlight>
                  <a:srgbClr val="FFFFFF"/>
                </a:highlight>
                <a:latin typeface="Consolas" panose="020B0609020204030204" pitchFamily="49" charset="0"/>
              </a:rPr>
              <a:t>Edge</a:t>
            </a:r>
            <a:r>
              <a:rPr lang="en-US" sz="1200" dirty="0">
                <a:solidFill>
                  <a:srgbClr val="000000"/>
                </a:solidFill>
                <a:highlight>
                  <a:srgbClr val="FFFFFF"/>
                </a:highlight>
                <a:latin typeface="Consolas" panose="020B0609020204030204" pitchFamily="49" charset="0"/>
              </a:rPr>
              <a:t>&gt; path </a:t>
            </a:r>
            <a:r>
              <a:rPr lang="en-US" sz="1200" dirty="0">
                <a:solidFill>
                  <a:srgbClr val="0000FF"/>
                </a:solidFill>
                <a:highlight>
                  <a:srgbClr val="FFFFFF"/>
                </a:highlight>
                <a:latin typeface="Consolas" panose="020B0609020204030204" pitchFamily="49" charset="0"/>
              </a:rPr>
              <a:t>in</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allPaths</a:t>
            </a:r>
            <a:r>
              <a:rPr lang="en-US" sz="1200" dirty="0">
                <a:solidFill>
                  <a:srgbClr val="000000"/>
                </a:solidFill>
                <a:highlight>
                  <a:srgbClr val="FFFFFF"/>
                </a:highlight>
                <a:latin typeface="Consolas" panose="020B0609020204030204" pitchFamily="49" charset="0"/>
              </a:rPr>
              <a:t>)</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  </a:t>
            </a:r>
            <a:r>
              <a:rPr lang="en-US" sz="1200" dirty="0" smtClean="0">
                <a:solidFill>
                  <a:srgbClr val="0000FF"/>
                </a:solidFill>
                <a:highlight>
                  <a:srgbClr val="FFFFFF"/>
                </a:highlight>
                <a:latin typeface="Consolas" panose="020B0609020204030204" pitchFamily="49" charset="0"/>
              </a:rPr>
              <a:t>if</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path.Count</a:t>
            </a:r>
            <a:r>
              <a:rPr lang="en-US" sz="1200" dirty="0">
                <a:solidFill>
                  <a:srgbClr val="000000"/>
                </a:solidFill>
                <a:highlight>
                  <a:srgbClr val="FFFFFF"/>
                </a:highlight>
                <a:latin typeface="Consolas" panose="020B0609020204030204" pitchFamily="49" charset="0"/>
              </a:rPr>
              <a:t> &gt; 0)</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 total </a:t>
            </a:r>
            <a:r>
              <a:rPr lang="en-US" sz="1200" dirty="0">
                <a:solidFill>
                  <a:srgbClr val="000000"/>
                </a:solidFill>
                <a:highlight>
                  <a:srgbClr val="FFFFFF"/>
                </a:highlight>
                <a:latin typeface="Consolas" panose="020B0609020204030204" pitchFamily="49" charset="0"/>
              </a:rPr>
              <a:t>+= (</a:t>
            </a:r>
            <a:r>
              <a:rPr lang="en-US" sz="1200" dirty="0" err="1">
                <a:solidFill>
                  <a:srgbClr val="0000FF"/>
                </a:solidFill>
                <a:highlight>
                  <a:srgbClr val="FFFFFF"/>
                </a:highlight>
                <a:latin typeface="Consolas" panose="020B0609020204030204" pitchFamily="49" charset="0"/>
              </a:rPr>
              <a:t>int</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path.Last</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GetProperty</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howManyProperty</a:t>
            </a:r>
            <a:r>
              <a:rPr lang="en-US" sz="1200" dirty="0">
                <a:solidFill>
                  <a:srgbClr val="000000"/>
                </a:solidFill>
                <a:highlight>
                  <a:srgbClr val="FFFFFF"/>
                </a:highlight>
                <a:latin typeface="Consolas" panose="020B0609020204030204" pitchFamily="49" charset="0"/>
              </a:rPr>
              <a:t>); </a:t>
            </a:r>
            <a:r>
              <a:rPr lang="en-US" sz="1200" dirty="0">
                <a:solidFill>
                  <a:srgbClr val="008000"/>
                </a:solidFill>
                <a:highlight>
                  <a:srgbClr val="FFFFFF"/>
                </a:highlight>
                <a:latin typeface="Consolas" panose="020B0609020204030204" pitchFamily="49" charset="0"/>
              </a:rPr>
              <a:t>// last because that is all we care about in this simplified sample</a:t>
            </a:r>
            <a:endParaRPr lang="en-US" sz="1200" dirty="0">
              <a:solidFill>
                <a:srgbClr val="000000"/>
              </a:solidFill>
              <a:highlight>
                <a:srgbClr val="FFFFFF"/>
              </a:highlight>
              <a:latin typeface="Consolas" panose="020B0609020204030204" pitchFamily="49" charset="0"/>
            </a:endParaRPr>
          </a:p>
          <a:p>
            <a:r>
              <a:rPr lang="en-US" sz="1200" dirty="0">
                <a:solidFill>
                  <a:srgbClr val="000000"/>
                </a:solidFill>
                <a:highlight>
                  <a:srgbClr val="FFFFFF"/>
                </a:highlight>
                <a:latin typeface="Consolas" panose="020B0609020204030204" pitchFamily="49" charset="0"/>
              </a:rPr>
              <a:t>      </a:t>
            </a:r>
            <a:r>
              <a:rPr lang="en-US" sz="1200" dirty="0" err="1" smtClean="0">
                <a:solidFill>
                  <a:srgbClr val="0000FF"/>
                </a:solidFill>
                <a:highlight>
                  <a:srgbClr val="FFFFFF"/>
                </a:highlight>
                <a:latin typeface="Consolas" panose="020B0609020204030204" pitchFamily="49" charset="0"/>
              </a:rPr>
              <a:t>foreach</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a:t>
            </a:r>
            <a:r>
              <a:rPr lang="en-US" sz="1200" dirty="0">
                <a:solidFill>
                  <a:srgbClr val="2B91AF"/>
                </a:solidFill>
                <a:highlight>
                  <a:srgbClr val="FFFFFF"/>
                </a:highlight>
                <a:latin typeface="Consolas" panose="020B0609020204030204" pitchFamily="49" charset="0"/>
              </a:rPr>
              <a:t>Edge</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edge</a:t>
            </a:r>
            <a:r>
              <a:rPr lang="en-US" sz="1200" dirty="0">
                <a:solidFill>
                  <a:srgbClr val="000000"/>
                </a:solidFill>
                <a:highlight>
                  <a:srgbClr val="FFFFFF"/>
                </a:highlight>
                <a:latin typeface="Consolas" panose="020B0609020204030204" pitchFamily="49" charset="0"/>
              </a:rPr>
              <a:t> </a:t>
            </a:r>
            <a:r>
              <a:rPr lang="en-US" sz="1200" dirty="0">
                <a:solidFill>
                  <a:srgbClr val="0000FF"/>
                </a:solidFill>
                <a:highlight>
                  <a:srgbClr val="FFFFFF"/>
                </a:highlight>
                <a:latin typeface="Consolas" panose="020B0609020204030204" pitchFamily="49" charset="0"/>
              </a:rPr>
              <a:t>in</a:t>
            </a:r>
            <a:r>
              <a:rPr lang="en-US" sz="1200" dirty="0">
                <a:solidFill>
                  <a:srgbClr val="000000"/>
                </a:solidFill>
                <a:highlight>
                  <a:srgbClr val="FFFFFF"/>
                </a:highlight>
                <a:latin typeface="Consolas" panose="020B0609020204030204" pitchFamily="49" charset="0"/>
              </a:rPr>
              <a:t> path)</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excludeSet.Add</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edge.Tail</a:t>
            </a:r>
            <a:r>
              <a:rPr lang="en-US" sz="1200" dirty="0">
                <a:solidFill>
                  <a:srgbClr val="000000"/>
                </a:solidFill>
                <a:highlight>
                  <a:srgbClr val="FFFFFF"/>
                </a:highlight>
                <a:latin typeface="Consolas" panose="020B0609020204030204" pitchFamily="49" charset="0"/>
              </a:rPr>
              <a:t>);</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a:solidFill>
                  <a:srgbClr val="000000"/>
                </a:solidFill>
                <a:highlight>
                  <a:srgbClr val="FFFFFF"/>
                </a:highlight>
                <a:latin typeface="Consolas" panose="020B0609020204030204" pitchFamily="49" charset="0"/>
              </a:rPr>
              <a:t>   </a:t>
            </a:r>
            <a:r>
              <a:rPr lang="en-US" sz="1200" dirty="0" smtClean="0">
                <a:solidFill>
                  <a:srgbClr val="0000FF"/>
                </a:solidFill>
                <a:highlight>
                  <a:srgbClr val="FFFFFF"/>
                </a:highlight>
                <a:latin typeface="Consolas" panose="020B0609020204030204" pitchFamily="49" charset="0"/>
              </a:rPr>
              <a:t>return</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total</a:t>
            </a:r>
            <a:r>
              <a:rPr lang="en-US" sz="1200" dirty="0" smtClean="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a:t>
            </a:r>
            <a:endParaRPr lang="en-US" sz="4000" dirty="0"/>
          </a:p>
        </p:txBody>
      </p:sp>
    </p:spTree>
    <p:extLst>
      <p:ext uri="{BB962C8B-B14F-4D97-AF65-F5344CB8AC3E}">
        <p14:creationId xmlns:p14="http://schemas.microsoft.com/office/powerpoint/2010/main" val="157167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457200" y="3396788"/>
            <a:ext cx="12219709" cy="1746711"/>
          </a:xfrm>
          <a:prstGeom prst="rect">
            <a:avLst/>
          </a:prstGeom>
        </p:spPr>
        <p:txBody>
          <a:bodyPr>
            <a:noAutofit/>
          </a:bodyPr>
          <a:lstStyle>
            <a:lvl1pPr>
              <a:defRPr>
                <a:latin typeface="Helvetica"/>
                <a:ea typeface="Helvetica"/>
                <a:cs typeface="Helvetica"/>
                <a:sym typeface="Helvetica"/>
              </a:defRPr>
            </a:lvl1pPr>
          </a:lstStyle>
          <a:p>
            <a:r>
              <a:rPr lang="en-US" sz="7200" dirty="0">
                <a:solidFill>
                  <a:schemeClr val="bg2"/>
                </a:solidFill>
              </a:rPr>
              <a:t>Introduction </a:t>
            </a:r>
            <a:r>
              <a:rPr lang="en-US" sz="7200" dirty="0" smtClean="0">
                <a:solidFill>
                  <a:schemeClr val="bg2"/>
                </a:solidFill>
              </a:rPr>
              <a:t>to </a:t>
            </a:r>
            <a:r>
              <a:rPr lang="en-US" sz="7200" dirty="0">
                <a:solidFill>
                  <a:schemeClr val="bg2"/>
                </a:solidFill>
                <a:hlinkClick r:id="rId3"/>
              </a:rPr>
              <a:t>VelocityGraph</a:t>
            </a:r>
            <a:endParaRPr sz="7200" dirty="0">
              <a:solidFill>
                <a:schemeClr val="bg2"/>
              </a:solidFill>
            </a:endParaRPr>
          </a:p>
        </p:txBody>
      </p:sp>
    </p:spTree>
  </p:cSld>
  <p:clrMapOvr>
    <a:masterClrMapping/>
  </p:clrMapOvr>
  <p:transition spd="slow"/>
  <p:timing>
    <p:tnLst>
      <p:par>
        <p:cT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815" y="331030"/>
            <a:ext cx="8618676" cy="1371161"/>
          </a:xfrm>
        </p:spPr>
        <p:txBody>
          <a:bodyPr/>
          <a:lstStyle/>
          <a:p>
            <a:r>
              <a:rPr lang="en-US" dirty="0" smtClean="0">
                <a:solidFill>
                  <a:schemeClr val="bg2"/>
                </a:solidFill>
              </a:rPr>
              <a:t>Same problem using Neo4J</a:t>
            </a:r>
            <a:endParaRPr lang="en-US" dirty="0">
              <a:solidFill>
                <a:schemeClr val="bg2"/>
              </a:solidFill>
            </a:endParaRPr>
          </a:p>
        </p:txBody>
      </p:sp>
      <p:sp>
        <p:nvSpPr>
          <p:cNvPr id="3" name="Rectangle 2"/>
          <p:cNvSpPr/>
          <p:nvPr/>
        </p:nvSpPr>
        <p:spPr>
          <a:xfrm>
            <a:off x="703385" y="3126719"/>
            <a:ext cx="11676185" cy="2987806"/>
          </a:xfrm>
          <a:prstGeom prst="rect">
            <a:avLst/>
          </a:prstGeom>
        </p:spPr>
        <p:txBody>
          <a:bodyPr wrap="square">
            <a:spAutoFit/>
          </a:bodyPr>
          <a:lstStyle/>
          <a:p>
            <a:r>
              <a:rPr lang="en-US" dirty="0">
                <a:solidFill>
                  <a:schemeClr val="bg2"/>
                </a:solidFill>
                <a:latin typeface="Bitstream Vera Sans Mono"/>
              </a:rPr>
              <a:t>MATCH p =s&lt;-[:MOVE_TO*]-sup WHERE HAS (</a:t>
            </a:r>
            <a:r>
              <a:rPr lang="en-US" dirty="0" err="1">
                <a:solidFill>
                  <a:schemeClr val="bg2"/>
                </a:solidFill>
                <a:latin typeface="Bitstream Vera Sans Mono"/>
              </a:rPr>
              <a:t>sup.Supplier</a:t>
            </a:r>
            <a:r>
              <a:rPr lang="en-US" dirty="0">
                <a:solidFill>
                  <a:schemeClr val="bg2"/>
                </a:solidFill>
                <a:latin typeface="Bitstream Vera Sans Mono"/>
              </a:rPr>
              <a:t>) AND NOT HAS (</a:t>
            </a:r>
            <a:r>
              <a:rPr lang="en-US" dirty="0" err="1">
                <a:solidFill>
                  <a:schemeClr val="bg2"/>
                </a:solidFill>
                <a:latin typeface="Bitstream Vera Sans Mono"/>
              </a:rPr>
              <a:t>s.Supplier</a:t>
            </a:r>
            <a:r>
              <a:rPr lang="en-US" dirty="0">
                <a:solidFill>
                  <a:schemeClr val="bg2"/>
                </a:solidFill>
                <a:latin typeface="Bitstream Vera Sans Mono"/>
              </a:rPr>
              <a:t>) WITH </a:t>
            </a:r>
            <a:r>
              <a:rPr lang="en-US" dirty="0" err="1">
                <a:solidFill>
                  <a:schemeClr val="bg2"/>
                </a:solidFill>
                <a:latin typeface="Bitstream Vera Sans Mono"/>
              </a:rPr>
              <a:t>s,sup,reduce</a:t>
            </a:r>
            <a:r>
              <a:rPr lang="en-US" dirty="0">
                <a:solidFill>
                  <a:schemeClr val="bg2"/>
                </a:solidFill>
                <a:latin typeface="Bitstream Vera Sans Mono"/>
              </a:rPr>
              <a:t>(</a:t>
            </a:r>
            <a:r>
              <a:rPr lang="en-US" dirty="0" err="1">
                <a:solidFill>
                  <a:schemeClr val="bg2"/>
                </a:solidFill>
                <a:latin typeface="Bitstream Vera Sans Mono"/>
              </a:rPr>
              <a:t>totalSupplier</a:t>
            </a:r>
            <a:r>
              <a:rPr lang="en-US" dirty="0">
                <a:solidFill>
                  <a:schemeClr val="bg2"/>
                </a:solidFill>
                <a:latin typeface="Bitstream Vera Sans Mono"/>
              </a:rPr>
              <a:t> = 0, r IN relationships(p)| </a:t>
            </a:r>
            <a:r>
              <a:rPr lang="en-US" dirty="0" err="1">
                <a:solidFill>
                  <a:schemeClr val="bg2"/>
                </a:solidFill>
                <a:latin typeface="Bitstream Vera Sans Mono"/>
              </a:rPr>
              <a:t>totalSupplier</a:t>
            </a:r>
            <a:r>
              <a:rPr lang="en-US" dirty="0">
                <a:solidFill>
                  <a:schemeClr val="bg2"/>
                </a:solidFill>
                <a:latin typeface="Bitstream Vera Sans Mono"/>
              </a:rPr>
              <a:t> + </a:t>
            </a:r>
            <a:r>
              <a:rPr lang="en-US" dirty="0" err="1">
                <a:solidFill>
                  <a:schemeClr val="bg2"/>
                </a:solidFill>
                <a:latin typeface="Bitstream Vera Sans Mono"/>
              </a:rPr>
              <a:t>r.Quantity</a:t>
            </a:r>
            <a:r>
              <a:rPr lang="en-US" dirty="0">
                <a:solidFill>
                  <a:schemeClr val="bg2"/>
                </a:solidFill>
                <a:latin typeface="Bitstream Vera Sans Mono"/>
              </a:rPr>
              <a:t>) AS </a:t>
            </a:r>
            <a:r>
              <a:rPr lang="en-US" dirty="0" err="1">
                <a:solidFill>
                  <a:schemeClr val="bg2"/>
                </a:solidFill>
                <a:latin typeface="Bitstream Vera Sans Mono"/>
              </a:rPr>
              <a:t>TotalAmountMoved</a:t>
            </a:r>
            <a:r>
              <a:rPr lang="en-US" dirty="0">
                <a:solidFill>
                  <a:schemeClr val="bg2"/>
                </a:solidFill>
                <a:latin typeface="Bitstream Vera Sans Mono"/>
              </a:rPr>
              <a:t> WITH sum(</a:t>
            </a:r>
            <a:r>
              <a:rPr lang="en-US" dirty="0" err="1">
                <a:solidFill>
                  <a:schemeClr val="bg2"/>
                </a:solidFill>
                <a:latin typeface="Bitstream Vera Sans Mono"/>
              </a:rPr>
              <a:t>TotalAmountMoved</a:t>
            </a:r>
            <a:r>
              <a:rPr lang="en-US" dirty="0">
                <a:solidFill>
                  <a:schemeClr val="bg2"/>
                </a:solidFill>
                <a:latin typeface="Bitstream Vera Sans Mono"/>
              </a:rPr>
              <a:t>) AS </a:t>
            </a:r>
            <a:r>
              <a:rPr lang="en-US" dirty="0" err="1">
                <a:solidFill>
                  <a:schemeClr val="bg2"/>
                </a:solidFill>
                <a:latin typeface="Bitstream Vera Sans Mono"/>
              </a:rPr>
              <a:t>sumMoved</a:t>
            </a:r>
            <a:r>
              <a:rPr lang="en-US" dirty="0">
                <a:solidFill>
                  <a:schemeClr val="bg2"/>
                </a:solidFill>
                <a:latin typeface="Bitstream Vera Sans Mono"/>
              </a:rPr>
              <a:t>, collect(DISTINCT ([</a:t>
            </a:r>
            <a:r>
              <a:rPr lang="en-US" dirty="0" err="1">
                <a:solidFill>
                  <a:schemeClr val="bg2"/>
                </a:solidFill>
                <a:latin typeface="Bitstream Vera Sans Mono"/>
              </a:rPr>
              <a:t>sup.Supplier</a:t>
            </a:r>
            <a:r>
              <a:rPr lang="en-US" dirty="0">
                <a:solidFill>
                  <a:schemeClr val="bg2"/>
                </a:solidFill>
                <a:latin typeface="Bitstream Vera Sans Mono"/>
              </a:rPr>
              <a:t>, </a:t>
            </a:r>
            <a:r>
              <a:rPr lang="en-US" dirty="0" err="1">
                <a:solidFill>
                  <a:schemeClr val="bg2"/>
                </a:solidFill>
                <a:latin typeface="Bitstream Vera Sans Mono"/>
              </a:rPr>
              <a:t>TotalAmountMoved</a:t>
            </a:r>
            <a:r>
              <a:rPr lang="en-US" dirty="0">
                <a:solidFill>
                  <a:schemeClr val="bg2"/>
                </a:solidFill>
                <a:latin typeface="Bitstream Vera Sans Mono"/>
              </a:rPr>
              <a:t>])) AS MyDataPart1,s WITH reduce(b=[], c IN MyDataPart1| b +[{ Supplier: c[0], Quantity: c[1], Percentile: ((c[1]*1.00))/(</a:t>
            </a:r>
            <a:r>
              <a:rPr lang="en-US" dirty="0" err="1">
                <a:solidFill>
                  <a:schemeClr val="bg2"/>
                </a:solidFill>
                <a:latin typeface="Bitstream Vera Sans Mono"/>
              </a:rPr>
              <a:t>sumMoved</a:t>
            </a:r>
            <a:r>
              <a:rPr lang="en-US" dirty="0">
                <a:solidFill>
                  <a:schemeClr val="bg2"/>
                </a:solidFill>
                <a:latin typeface="Bitstream Vera Sans Mono"/>
              </a:rPr>
              <a:t>*1.00)*100.00 }]) AS </a:t>
            </a:r>
            <a:r>
              <a:rPr lang="en-US" dirty="0" err="1">
                <a:solidFill>
                  <a:schemeClr val="bg2"/>
                </a:solidFill>
                <a:latin typeface="Bitstream Vera Sans Mono"/>
              </a:rPr>
              <a:t>MyData</a:t>
            </a:r>
            <a:r>
              <a:rPr lang="en-US" dirty="0">
                <a:solidFill>
                  <a:schemeClr val="bg2"/>
                </a:solidFill>
                <a:latin typeface="Bitstream Vera Sans Mono"/>
              </a:rPr>
              <a:t>, s, </a:t>
            </a:r>
            <a:r>
              <a:rPr lang="en-US" dirty="0" err="1">
                <a:solidFill>
                  <a:schemeClr val="bg2"/>
                </a:solidFill>
                <a:latin typeface="Bitstream Vera Sans Mono"/>
              </a:rPr>
              <a:t>sumMoved</a:t>
            </a:r>
            <a:r>
              <a:rPr lang="en-US" dirty="0">
                <a:solidFill>
                  <a:schemeClr val="bg2"/>
                </a:solidFill>
                <a:latin typeface="Bitstream Vera Sans Mono"/>
              </a:rPr>
              <a:t> RETURN </a:t>
            </a:r>
            <a:r>
              <a:rPr lang="en-US" dirty="0" err="1">
                <a:solidFill>
                  <a:schemeClr val="bg2"/>
                </a:solidFill>
                <a:latin typeface="Bitstream Vera Sans Mono"/>
              </a:rPr>
              <a:t>s.Name</a:t>
            </a:r>
            <a:r>
              <a:rPr lang="en-US" dirty="0">
                <a:solidFill>
                  <a:schemeClr val="bg2"/>
                </a:solidFill>
                <a:latin typeface="Bitstream Vera Sans Mono"/>
              </a:rPr>
              <a:t>, </a:t>
            </a:r>
            <a:r>
              <a:rPr lang="en-US" dirty="0" err="1">
                <a:solidFill>
                  <a:schemeClr val="bg2"/>
                </a:solidFill>
                <a:latin typeface="Bitstream Vera Sans Mono"/>
              </a:rPr>
              <a:t>sumMoved</a:t>
            </a:r>
            <a:r>
              <a:rPr lang="en-US" dirty="0">
                <a:solidFill>
                  <a:schemeClr val="bg2"/>
                </a:solidFill>
                <a:latin typeface="Bitstream Vera Sans Mono"/>
              </a:rPr>
              <a:t>, </a:t>
            </a:r>
            <a:r>
              <a:rPr lang="en-US" dirty="0" err="1">
                <a:solidFill>
                  <a:schemeClr val="bg2"/>
                </a:solidFill>
                <a:latin typeface="Bitstream Vera Sans Mono"/>
              </a:rPr>
              <a:t>MyData</a:t>
            </a:r>
            <a:endParaRPr lang="en-US" dirty="0">
              <a:solidFill>
                <a:schemeClr val="bg2"/>
              </a:solidFill>
            </a:endParaRPr>
          </a:p>
        </p:txBody>
      </p:sp>
      <p:sp>
        <p:nvSpPr>
          <p:cNvPr id="4" name="TextBox 3"/>
          <p:cNvSpPr txBox="1"/>
          <p:nvPr/>
        </p:nvSpPr>
        <p:spPr>
          <a:xfrm>
            <a:off x="4712678" y="6501846"/>
            <a:ext cx="2855741" cy="2074414"/>
          </a:xfrm>
          <a:prstGeom prst="rect">
            <a:avLst/>
          </a:prstGeom>
          <a:noFill/>
        </p:spPr>
        <p:txBody>
          <a:bodyPr wrap="square" rtlCol="0">
            <a:spAutoFit/>
          </a:bodyPr>
          <a:lstStyle/>
          <a:p>
            <a:r>
              <a:rPr lang="en-US" sz="11500" dirty="0" smtClean="0">
                <a:solidFill>
                  <a:schemeClr val="bg2"/>
                </a:solidFill>
              </a:rPr>
              <a:t>???</a:t>
            </a:r>
            <a:endParaRPr lang="en-US" dirty="0">
              <a:solidFill>
                <a:schemeClr val="bg2"/>
              </a:solidFill>
            </a:endParaRPr>
          </a:p>
        </p:txBody>
      </p:sp>
    </p:spTree>
    <p:extLst>
      <p:ext uri="{BB962C8B-B14F-4D97-AF65-F5344CB8AC3E}">
        <p14:creationId xmlns:p14="http://schemas.microsoft.com/office/powerpoint/2010/main" val="4099748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862" y="391297"/>
            <a:ext cx="6263947" cy="959521"/>
          </a:xfrm>
        </p:spPr>
        <p:txBody>
          <a:bodyPr>
            <a:normAutofit fontScale="90000"/>
          </a:bodyPr>
          <a:lstStyle/>
          <a:p>
            <a:r>
              <a:rPr lang="en-US" dirty="0" smtClean="0">
                <a:hlinkClick r:id="rId3"/>
              </a:rPr>
              <a:t>Dating Recommendations</a:t>
            </a:r>
            <a:endParaRPr lang="en-US" dirty="0"/>
          </a:p>
        </p:txBody>
      </p:sp>
      <p:sp>
        <p:nvSpPr>
          <p:cNvPr id="3" name="Rectangle 2"/>
          <p:cNvSpPr/>
          <p:nvPr/>
        </p:nvSpPr>
        <p:spPr>
          <a:xfrm>
            <a:off x="1163781" y="1350817"/>
            <a:ext cx="11513127" cy="7331174"/>
          </a:xfrm>
          <a:prstGeom prst="rect">
            <a:avLst/>
          </a:prstGeom>
        </p:spPr>
        <p:txBody>
          <a:bodyPr wrap="square">
            <a:spAutoFit/>
          </a:bodyPr>
          <a:lstStyle/>
          <a:p>
            <a:r>
              <a:rPr lang="en-US" dirty="0" smtClean="0">
                <a:solidFill>
                  <a:schemeClr val="tx1"/>
                </a:solidFill>
              </a:rPr>
              <a:t>Dating </a:t>
            </a:r>
            <a:r>
              <a:rPr lang="en-US" dirty="0">
                <a:solidFill>
                  <a:schemeClr val="tx1"/>
                </a:solidFill>
              </a:rPr>
              <a:t>site with ratings. Can be used to recommend other people a user might like.</a:t>
            </a:r>
          </a:p>
          <a:p>
            <a:r>
              <a:rPr lang="en-US" dirty="0">
                <a:solidFill>
                  <a:schemeClr val="tx1"/>
                </a:solidFill>
              </a:rPr>
              <a:t>17 million ratings, 168 000 profiles that are rated by 135 000 users</a:t>
            </a:r>
            <a:r>
              <a:rPr lang="en-US" dirty="0" smtClean="0">
                <a:solidFill>
                  <a:schemeClr val="tx1"/>
                </a:solidFill>
              </a:rPr>
              <a:t>.</a:t>
            </a:r>
          </a:p>
          <a:p>
            <a:endParaRPr lang="en-US" dirty="0">
              <a:solidFill>
                <a:schemeClr val="tx1"/>
              </a:solidFill>
            </a:endParaRPr>
          </a:p>
          <a:p>
            <a:r>
              <a:rPr lang="en-US" sz="2000" dirty="0">
                <a:solidFill>
                  <a:schemeClr val="tx1"/>
                </a:solidFill>
              </a:rPr>
              <a:t>All ratings are contained in the file "ratings.dat" and are in </a:t>
            </a:r>
            <a:r>
              <a:rPr lang="en-US" sz="2000" dirty="0" smtClean="0">
                <a:solidFill>
                  <a:schemeClr val="tx1"/>
                </a:solidFill>
              </a:rPr>
              <a:t>the following </a:t>
            </a:r>
            <a:r>
              <a:rPr lang="en-US" sz="2000" dirty="0">
                <a:solidFill>
                  <a:schemeClr val="tx1"/>
                </a:solidFill>
              </a:rPr>
              <a:t>format:</a:t>
            </a:r>
          </a:p>
          <a:p>
            <a:endParaRPr lang="en-US" sz="2000" dirty="0">
              <a:solidFill>
                <a:schemeClr val="tx1"/>
              </a:solidFill>
            </a:endParaRPr>
          </a:p>
          <a:p>
            <a:r>
              <a:rPr lang="en-US" sz="2000" dirty="0" err="1" smtClean="0">
                <a:solidFill>
                  <a:schemeClr val="tx1"/>
                </a:solidFill>
              </a:rPr>
              <a:t>UserID,ProfileID,Rating</a:t>
            </a:r>
            <a:endParaRPr lang="en-US" sz="2000" dirty="0">
              <a:solidFill>
                <a:schemeClr val="tx1"/>
              </a:solidFill>
            </a:endParaRPr>
          </a:p>
          <a:p>
            <a:r>
              <a:rPr lang="en-US" sz="2000" dirty="0">
                <a:solidFill>
                  <a:schemeClr val="tx1"/>
                </a:solidFill>
              </a:rPr>
              <a:t>- </a:t>
            </a:r>
            <a:r>
              <a:rPr lang="en-US" sz="2000" dirty="0" err="1">
                <a:solidFill>
                  <a:schemeClr val="tx1"/>
                </a:solidFill>
              </a:rPr>
              <a:t>UserID</a:t>
            </a:r>
            <a:r>
              <a:rPr lang="en-US" sz="2000" dirty="0">
                <a:solidFill>
                  <a:schemeClr val="tx1"/>
                </a:solidFill>
              </a:rPr>
              <a:t> is user who provided rating</a:t>
            </a:r>
          </a:p>
          <a:p>
            <a:r>
              <a:rPr lang="en-US" sz="2000" dirty="0">
                <a:solidFill>
                  <a:schemeClr val="tx1"/>
                </a:solidFill>
              </a:rPr>
              <a:t>- </a:t>
            </a:r>
            <a:r>
              <a:rPr lang="en-US" sz="2000" dirty="0" err="1">
                <a:solidFill>
                  <a:schemeClr val="tx1"/>
                </a:solidFill>
              </a:rPr>
              <a:t>ProfileID</a:t>
            </a:r>
            <a:r>
              <a:rPr lang="en-US" sz="2000" dirty="0">
                <a:solidFill>
                  <a:schemeClr val="tx1"/>
                </a:solidFill>
              </a:rPr>
              <a:t> is user who has been rated</a:t>
            </a:r>
          </a:p>
          <a:p>
            <a:r>
              <a:rPr lang="en-US" sz="2000" dirty="0">
                <a:solidFill>
                  <a:schemeClr val="tx1"/>
                </a:solidFill>
              </a:rPr>
              <a:t>- </a:t>
            </a:r>
            <a:r>
              <a:rPr lang="en-US" sz="2000" dirty="0" err="1">
                <a:solidFill>
                  <a:schemeClr val="tx1"/>
                </a:solidFill>
              </a:rPr>
              <a:t>UserIDs</a:t>
            </a:r>
            <a:r>
              <a:rPr lang="en-US" sz="2000" dirty="0">
                <a:solidFill>
                  <a:schemeClr val="tx1"/>
                </a:solidFill>
              </a:rPr>
              <a:t> range between 1 and 135,359</a:t>
            </a:r>
          </a:p>
          <a:p>
            <a:r>
              <a:rPr lang="en-US" sz="2000" dirty="0">
                <a:solidFill>
                  <a:schemeClr val="tx1"/>
                </a:solidFill>
              </a:rPr>
              <a:t>- </a:t>
            </a:r>
            <a:r>
              <a:rPr lang="en-US" sz="2000" dirty="0" err="1">
                <a:solidFill>
                  <a:schemeClr val="tx1"/>
                </a:solidFill>
              </a:rPr>
              <a:t>ProfileIDs</a:t>
            </a:r>
            <a:r>
              <a:rPr lang="en-US" sz="2000" dirty="0">
                <a:solidFill>
                  <a:schemeClr val="tx1"/>
                </a:solidFill>
              </a:rPr>
              <a:t> range between 1 and 220,970 (not every profile has been rated)</a:t>
            </a:r>
          </a:p>
          <a:p>
            <a:r>
              <a:rPr lang="en-US" sz="2000" dirty="0">
                <a:solidFill>
                  <a:schemeClr val="tx1"/>
                </a:solidFill>
              </a:rPr>
              <a:t>- Ratings are on a 1-10 scale where 10 is best (integer ratings only)</a:t>
            </a:r>
          </a:p>
          <a:p>
            <a:r>
              <a:rPr lang="en-US" sz="2000" dirty="0">
                <a:solidFill>
                  <a:schemeClr val="tx1"/>
                </a:solidFill>
              </a:rPr>
              <a:t>- Only users who provided at least 20 ratings were included</a:t>
            </a:r>
          </a:p>
          <a:p>
            <a:r>
              <a:rPr lang="en-US" sz="2000" dirty="0" smtClean="0">
                <a:solidFill>
                  <a:schemeClr val="tx1"/>
                </a:solidFill>
              </a:rPr>
              <a:t>- Users </a:t>
            </a:r>
            <a:r>
              <a:rPr lang="en-US" sz="2000" dirty="0">
                <a:solidFill>
                  <a:schemeClr val="tx1"/>
                </a:solidFill>
              </a:rPr>
              <a:t>who provided constant ratings were </a:t>
            </a:r>
            <a:r>
              <a:rPr lang="en-US" sz="2000" dirty="0" smtClean="0">
                <a:solidFill>
                  <a:schemeClr val="tx1"/>
                </a:solidFill>
              </a:rPr>
              <a:t>excluded</a:t>
            </a:r>
          </a:p>
          <a:p>
            <a:endParaRPr lang="en-US" sz="2000" dirty="0">
              <a:solidFill>
                <a:schemeClr val="tx1"/>
              </a:solidFill>
            </a:endParaRPr>
          </a:p>
          <a:p>
            <a:r>
              <a:rPr lang="en-US" sz="2000" dirty="0">
                <a:solidFill>
                  <a:schemeClr val="tx1"/>
                </a:solidFill>
              </a:rPr>
              <a:t>User gender information is in the file "gender.dat" and is in the </a:t>
            </a:r>
            <a:r>
              <a:rPr lang="en-US" sz="2000" dirty="0" smtClean="0">
                <a:solidFill>
                  <a:schemeClr val="tx1"/>
                </a:solidFill>
              </a:rPr>
              <a:t>following format</a:t>
            </a:r>
            <a:r>
              <a:rPr lang="en-US" sz="2000" dirty="0">
                <a:solidFill>
                  <a:schemeClr val="tx1"/>
                </a:solidFill>
              </a:rPr>
              <a:t>:</a:t>
            </a:r>
          </a:p>
          <a:p>
            <a:endParaRPr lang="en-US" sz="2000" dirty="0">
              <a:solidFill>
                <a:schemeClr val="tx1"/>
              </a:solidFill>
            </a:endParaRPr>
          </a:p>
          <a:p>
            <a:r>
              <a:rPr lang="en-US" sz="2000" dirty="0" err="1" smtClean="0">
                <a:solidFill>
                  <a:schemeClr val="tx1"/>
                </a:solidFill>
              </a:rPr>
              <a:t>UserID,Gender</a:t>
            </a:r>
            <a:endParaRPr lang="en-US" sz="2000" dirty="0">
              <a:solidFill>
                <a:schemeClr val="tx1"/>
              </a:solidFill>
            </a:endParaRPr>
          </a:p>
          <a:p>
            <a:r>
              <a:rPr lang="en-US" sz="2000" dirty="0">
                <a:solidFill>
                  <a:schemeClr val="tx1"/>
                </a:solidFill>
              </a:rPr>
              <a:t>- Gender is denoted by a "M" for male and "F" for female and "U" for unknown</a:t>
            </a:r>
            <a:endParaRPr lang="en-US" sz="2000" dirty="0" smtClean="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62154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308" y="276998"/>
            <a:ext cx="6638019" cy="1271248"/>
          </a:xfrm>
        </p:spPr>
        <p:txBody>
          <a:bodyPr/>
          <a:lstStyle/>
          <a:p>
            <a:r>
              <a:rPr lang="en-US" dirty="0" smtClean="0"/>
              <a:t>Graph structure selected</a:t>
            </a:r>
            <a:endParaRPr lang="en-US" dirty="0"/>
          </a:p>
        </p:txBody>
      </p:sp>
      <p:sp>
        <p:nvSpPr>
          <p:cNvPr id="3" name="Rounded Rectangle 2"/>
          <p:cNvSpPr/>
          <p:nvPr/>
        </p:nvSpPr>
        <p:spPr>
          <a:xfrm>
            <a:off x="1381991" y="1787236"/>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381990" y="1802509"/>
            <a:ext cx="924792" cy="437043"/>
          </a:xfrm>
          <a:prstGeom prst="rect">
            <a:avLst/>
          </a:prstGeom>
          <a:noFill/>
        </p:spPr>
        <p:txBody>
          <a:bodyPr wrap="square" rtlCol="0">
            <a:spAutoFit/>
          </a:bodyPr>
          <a:lstStyle/>
          <a:p>
            <a:r>
              <a:rPr lang="en-US" sz="1000" dirty="0" smtClean="0">
                <a:solidFill>
                  <a:schemeClr val="tx1"/>
                </a:solidFill>
              </a:rPr>
              <a:t>Id: 1</a:t>
            </a:r>
          </a:p>
          <a:p>
            <a:r>
              <a:rPr lang="en-US" sz="1000" dirty="0" smtClean="0">
                <a:solidFill>
                  <a:schemeClr val="tx1"/>
                </a:solidFill>
              </a:rPr>
              <a:t>Gender: M</a:t>
            </a:r>
            <a:endParaRPr lang="en-US" sz="1000" dirty="0">
              <a:solidFill>
                <a:schemeClr val="tx1"/>
              </a:solidFill>
            </a:endParaRPr>
          </a:p>
        </p:txBody>
      </p:sp>
      <p:sp>
        <p:nvSpPr>
          <p:cNvPr id="5" name="TextBox 4"/>
          <p:cNvSpPr txBox="1"/>
          <p:nvPr/>
        </p:nvSpPr>
        <p:spPr>
          <a:xfrm>
            <a:off x="5289858" y="1283591"/>
            <a:ext cx="2150917" cy="503645"/>
          </a:xfrm>
          <a:prstGeom prst="rect">
            <a:avLst/>
          </a:prstGeom>
          <a:noFill/>
        </p:spPr>
        <p:txBody>
          <a:bodyPr wrap="square" rtlCol="0">
            <a:spAutoFit/>
          </a:bodyPr>
          <a:lstStyle/>
          <a:p>
            <a:r>
              <a:rPr lang="en-US" dirty="0" smtClean="0">
                <a:solidFill>
                  <a:schemeClr val="accent3">
                    <a:lumMod val="75000"/>
                  </a:schemeClr>
                </a:solidFill>
              </a:rPr>
              <a:t>User Vertices</a:t>
            </a:r>
            <a:endParaRPr lang="en-US" dirty="0">
              <a:solidFill>
                <a:schemeClr val="accent3">
                  <a:lumMod val="75000"/>
                </a:schemeClr>
              </a:solidFill>
            </a:endParaRPr>
          </a:p>
        </p:txBody>
      </p:sp>
      <p:sp>
        <p:nvSpPr>
          <p:cNvPr id="6" name="Rounded Rectangle 5"/>
          <p:cNvSpPr/>
          <p:nvPr/>
        </p:nvSpPr>
        <p:spPr>
          <a:xfrm>
            <a:off x="2411133" y="1787236"/>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411132" y="1802509"/>
            <a:ext cx="924792" cy="437043"/>
          </a:xfrm>
          <a:prstGeom prst="rect">
            <a:avLst/>
          </a:prstGeom>
          <a:noFill/>
        </p:spPr>
        <p:txBody>
          <a:bodyPr wrap="square" rtlCol="0">
            <a:spAutoFit/>
          </a:bodyPr>
          <a:lstStyle/>
          <a:p>
            <a:r>
              <a:rPr lang="en-US" sz="1000" dirty="0" smtClean="0">
                <a:solidFill>
                  <a:schemeClr val="tx1"/>
                </a:solidFill>
              </a:rPr>
              <a:t>Id: 2</a:t>
            </a:r>
          </a:p>
          <a:p>
            <a:r>
              <a:rPr lang="en-US" sz="1000" dirty="0" smtClean="0">
                <a:solidFill>
                  <a:schemeClr val="tx1"/>
                </a:solidFill>
              </a:rPr>
              <a:t>Gender: F</a:t>
            </a:r>
            <a:endParaRPr lang="en-US" sz="1000" dirty="0">
              <a:solidFill>
                <a:schemeClr val="tx1"/>
              </a:solidFill>
            </a:endParaRPr>
          </a:p>
        </p:txBody>
      </p:sp>
      <p:sp>
        <p:nvSpPr>
          <p:cNvPr id="8" name="Rounded Rectangle 7"/>
          <p:cNvSpPr/>
          <p:nvPr/>
        </p:nvSpPr>
        <p:spPr>
          <a:xfrm>
            <a:off x="3440276" y="1771963"/>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440275" y="1787236"/>
            <a:ext cx="924792" cy="437043"/>
          </a:xfrm>
          <a:prstGeom prst="rect">
            <a:avLst/>
          </a:prstGeom>
          <a:noFill/>
        </p:spPr>
        <p:txBody>
          <a:bodyPr wrap="square" rtlCol="0">
            <a:spAutoFit/>
          </a:bodyPr>
          <a:lstStyle/>
          <a:p>
            <a:r>
              <a:rPr lang="en-US" sz="1000" dirty="0" smtClean="0">
                <a:solidFill>
                  <a:schemeClr val="tx1"/>
                </a:solidFill>
              </a:rPr>
              <a:t>Id: 3</a:t>
            </a:r>
          </a:p>
          <a:p>
            <a:r>
              <a:rPr lang="en-US" sz="1000" dirty="0" smtClean="0">
                <a:solidFill>
                  <a:schemeClr val="tx1"/>
                </a:solidFill>
              </a:rPr>
              <a:t>Gender: M</a:t>
            </a:r>
            <a:endParaRPr lang="en-US" sz="1000" dirty="0">
              <a:solidFill>
                <a:schemeClr val="tx1"/>
              </a:solidFill>
            </a:endParaRPr>
          </a:p>
        </p:txBody>
      </p:sp>
      <p:sp>
        <p:nvSpPr>
          <p:cNvPr id="10" name="Rounded Rectangle 9"/>
          <p:cNvSpPr/>
          <p:nvPr/>
        </p:nvSpPr>
        <p:spPr>
          <a:xfrm>
            <a:off x="4469419" y="1771963"/>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469418" y="1787236"/>
            <a:ext cx="924792" cy="437043"/>
          </a:xfrm>
          <a:prstGeom prst="rect">
            <a:avLst/>
          </a:prstGeom>
          <a:noFill/>
        </p:spPr>
        <p:txBody>
          <a:bodyPr wrap="square" rtlCol="0">
            <a:spAutoFit/>
          </a:bodyPr>
          <a:lstStyle/>
          <a:p>
            <a:r>
              <a:rPr lang="en-US" sz="1000" dirty="0" smtClean="0">
                <a:solidFill>
                  <a:schemeClr val="tx1"/>
                </a:solidFill>
              </a:rPr>
              <a:t>Id: 4</a:t>
            </a:r>
          </a:p>
          <a:p>
            <a:r>
              <a:rPr lang="en-US" sz="1000" dirty="0" smtClean="0">
                <a:solidFill>
                  <a:schemeClr val="tx1"/>
                </a:solidFill>
              </a:rPr>
              <a:t>Gender: U</a:t>
            </a:r>
            <a:endParaRPr lang="en-US" sz="1000" dirty="0">
              <a:solidFill>
                <a:schemeClr val="tx1"/>
              </a:solidFill>
            </a:endParaRPr>
          </a:p>
        </p:txBody>
      </p:sp>
      <p:sp>
        <p:nvSpPr>
          <p:cNvPr id="12" name="Rounded Rectangle 11"/>
          <p:cNvSpPr/>
          <p:nvPr/>
        </p:nvSpPr>
        <p:spPr>
          <a:xfrm>
            <a:off x="5493586" y="1764327"/>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493585" y="1779600"/>
            <a:ext cx="924792" cy="437043"/>
          </a:xfrm>
          <a:prstGeom prst="rect">
            <a:avLst/>
          </a:prstGeom>
          <a:noFill/>
        </p:spPr>
        <p:txBody>
          <a:bodyPr wrap="square" rtlCol="0">
            <a:spAutoFit/>
          </a:bodyPr>
          <a:lstStyle/>
          <a:p>
            <a:r>
              <a:rPr lang="en-US" sz="1000" dirty="0" smtClean="0">
                <a:solidFill>
                  <a:schemeClr val="tx1"/>
                </a:solidFill>
              </a:rPr>
              <a:t>Id: 5</a:t>
            </a:r>
          </a:p>
          <a:p>
            <a:r>
              <a:rPr lang="en-US" sz="1000" dirty="0" smtClean="0">
                <a:solidFill>
                  <a:schemeClr val="tx1"/>
                </a:solidFill>
              </a:rPr>
              <a:t>Gender: M</a:t>
            </a:r>
            <a:endParaRPr lang="en-US" sz="1000" dirty="0">
              <a:solidFill>
                <a:schemeClr val="tx1"/>
              </a:solidFill>
            </a:endParaRPr>
          </a:p>
        </p:txBody>
      </p:sp>
      <p:sp>
        <p:nvSpPr>
          <p:cNvPr id="14" name="Oval 13"/>
          <p:cNvSpPr/>
          <p:nvPr/>
        </p:nvSpPr>
        <p:spPr>
          <a:xfrm>
            <a:off x="6733309" y="1922318"/>
            <a:ext cx="135082" cy="135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34771" y="1922318"/>
            <a:ext cx="135082" cy="135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136233" y="1922318"/>
            <a:ext cx="135082" cy="135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37695" y="1922318"/>
            <a:ext cx="135082" cy="135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758637" y="1784795"/>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758636" y="1800068"/>
            <a:ext cx="924792" cy="437043"/>
          </a:xfrm>
          <a:prstGeom prst="rect">
            <a:avLst/>
          </a:prstGeom>
          <a:noFill/>
        </p:spPr>
        <p:txBody>
          <a:bodyPr wrap="square" rtlCol="0">
            <a:spAutoFit/>
          </a:bodyPr>
          <a:lstStyle/>
          <a:p>
            <a:r>
              <a:rPr lang="en-US" sz="1000" dirty="0" smtClean="0">
                <a:solidFill>
                  <a:schemeClr val="tx1"/>
                </a:solidFill>
              </a:rPr>
              <a:t>Id</a:t>
            </a:r>
            <a:r>
              <a:rPr lang="en-US" sz="1000" dirty="0">
                <a:solidFill>
                  <a:schemeClr val="tx1"/>
                </a:solidFill>
              </a:rPr>
              <a:t>: 168,791 </a:t>
            </a:r>
            <a:endParaRPr lang="en-US" sz="1000" dirty="0" smtClean="0">
              <a:solidFill>
                <a:schemeClr val="tx1"/>
              </a:solidFill>
            </a:endParaRPr>
          </a:p>
          <a:p>
            <a:r>
              <a:rPr lang="en-US" sz="1000" dirty="0" smtClean="0">
                <a:solidFill>
                  <a:schemeClr val="tx1"/>
                </a:solidFill>
              </a:rPr>
              <a:t>Gender: M</a:t>
            </a:r>
            <a:endParaRPr lang="en-US" sz="1000" dirty="0">
              <a:solidFill>
                <a:schemeClr val="tx1"/>
              </a:solidFill>
            </a:endParaRPr>
          </a:p>
        </p:txBody>
      </p:sp>
      <p:sp>
        <p:nvSpPr>
          <p:cNvPr id="20" name="Rounded Rectangle 19"/>
          <p:cNvSpPr/>
          <p:nvPr/>
        </p:nvSpPr>
        <p:spPr>
          <a:xfrm>
            <a:off x="1381991" y="7509163"/>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381990" y="7524436"/>
            <a:ext cx="924792" cy="437043"/>
          </a:xfrm>
          <a:prstGeom prst="rect">
            <a:avLst/>
          </a:prstGeom>
          <a:noFill/>
        </p:spPr>
        <p:txBody>
          <a:bodyPr wrap="square" rtlCol="0">
            <a:spAutoFit/>
          </a:bodyPr>
          <a:lstStyle/>
          <a:p>
            <a:r>
              <a:rPr lang="en-US" sz="1000" dirty="0" smtClean="0">
                <a:solidFill>
                  <a:schemeClr val="tx1"/>
                </a:solidFill>
              </a:rPr>
              <a:t>Id: 1</a:t>
            </a:r>
          </a:p>
          <a:p>
            <a:r>
              <a:rPr lang="en-US" sz="1000" dirty="0" smtClean="0">
                <a:solidFill>
                  <a:schemeClr val="tx1"/>
                </a:solidFill>
              </a:rPr>
              <a:t>Rating: 1</a:t>
            </a:r>
            <a:endParaRPr lang="en-US" sz="1000" dirty="0">
              <a:solidFill>
                <a:schemeClr val="tx1"/>
              </a:solidFill>
            </a:endParaRPr>
          </a:p>
        </p:txBody>
      </p:sp>
      <p:sp>
        <p:nvSpPr>
          <p:cNvPr id="22" name="TextBox 21"/>
          <p:cNvSpPr txBox="1"/>
          <p:nvPr/>
        </p:nvSpPr>
        <p:spPr>
          <a:xfrm>
            <a:off x="5289858" y="7005518"/>
            <a:ext cx="2468777" cy="505972"/>
          </a:xfrm>
          <a:prstGeom prst="rect">
            <a:avLst/>
          </a:prstGeom>
          <a:noFill/>
        </p:spPr>
        <p:txBody>
          <a:bodyPr wrap="square" rtlCol="0">
            <a:spAutoFit/>
          </a:bodyPr>
          <a:lstStyle/>
          <a:p>
            <a:r>
              <a:rPr lang="en-US" dirty="0" smtClean="0">
                <a:solidFill>
                  <a:schemeClr val="accent3">
                    <a:lumMod val="75000"/>
                  </a:schemeClr>
                </a:solidFill>
              </a:rPr>
              <a:t>Rating Vertices</a:t>
            </a:r>
            <a:endParaRPr lang="en-US" dirty="0">
              <a:solidFill>
                <a:schemeClr val="accent3">
                  <a:lumMod val="75000"/>
                </a:schemeClr>
              </a:solidFill>
            </a:endParaRPr>
          </a:p>
        </p:txBody>
      </p:sp>
      <p:sp>
        <p:nvSpPr>
          <p:cNvPr id="39" name="Rounded Rectangle 38"/>
          <p:cNvSpPr/>
          <p:nvPr/>
        </p:nvSpPr>
        <p:spPr>
          <a:xfrm>
            <a:off x="2411133" y="7524438"/>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2411132" y="7539711"/>
            <a:ext cx="924792" cy="437043"/>
          </a:xfrm>
          <a:prstGeom prst="rect">
            <a:avLst/>
          </a:prstGeom>
          <a:noFill/>
        </p:spPr>
        <p:txBody>
          <a:bodyPr wrap="square" rtlCol="0">
            <a:spAutoFit/>
          </a:bodyPr>
          <a:lstStyle/>
          <a:p>
            <a:r>
              <a:rPr lang="en-US" sz="1000" dirty="0" smtClean="0">
                <a:solidFill>
                  <a:schemeClr val="tx1"/>
                </a:solidFill>
              </a:rPr>
              <a:t>Id: 2</a:t>
            </a:r>
          </a:p>
          <a:p>
            <a:r>
              <a:rPr lang="en-US" sz="1000" dirty="0" smtClean="0">
                <a:solidFill>
                  <a:schemeClr val="tx1"/>
                </a:solidFill>
              </a:rPr>
              <a:t>Rating: 2</a:t>
            </a:r>
            <a:endParaRPr lang="en-US" sz="1000" dirty="0">
              <a:solidFill>
                <a:schemeClr val="tx1"/>
              </a:solidFill>
            </a:endParaRPr>
          </a:p>
        </p:txBody>
      </p:sp>
      <p:sp>
        <p:nvSpPr>
          <p:cNvPr id="41" name="Rounded Rectangle 40"/>
          <p:cNvSpPr/>
          <p:nvPr/>
        </p:nvSpPr>
        <p:spPr>
          <a:xfrm>
            <a:off x="3440276" y="7509163"/>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3440275" y="7524436"/>
            <a:ext cx="924792" cy="437043"/>
          </a:xfrm>
          <a:prstGeom prst="rect">
            <a:avLst/>
          </a:prstGeom>
          <a:noFill/>
        </p:spPr>
        <p:txBody>
          <a:bodyPr wrap="square" rtlCol="0">
            <a:spAutoFit/>
          </a:bodyPr>
          <a:lstStyle/>
          <a:p>
            <a:r>
              <a:rPr lang="en-US" sz="1000" dirty="0" smtClean="0">
                <a:solidFill>
                  <a:schemeClr val="tx1"/>
                </a:solidFill>
              </a:rPr>
              <a:t>Id: 3</a:t>
            </a:r>
          </a:p>
          <a:p>
            <a:r>
              <a:rPr lang="en-US" sz="1000" dirty="0" smtClean="0">
                <a:solidFill>
                  <a:schemeClr val="tx1"/>
                </a:solidFill>
              </a:rPr>
              <a:t>Rating: 3</a:t>
            </a:r>
            <a:endParaRPr lang="en-US" sz="1000" dirty="0">
              <a:solidFill>
                <a:schemeClr val="tx1"/>
              </a:solidFill>
            </a:endParaRPr>
          </a:p>
        </p:txBody>
      </p:sp>
      <p:sp>
        <p:nvSpPr>
          <p:cNvPr id="43" name="Rounded Rectangle 42"/>
          <p:cNvSpPr/>
          <p:nvPr/>
        </p:nvSpPr>
        <p:spPr>
          <a:xfrm>
            <a:off x="4469419" y="7509163"/>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4469418" y="7524436"/>
            <a:ext cx="924792" cy="437043"/>
          </a:xfrm>
          <a:prstGeom prst="rect">
            <a:avLst/>
          </a:prstGeom>
          <a:noFill/>
        </p:spPr>
        <p:txBody>
          <a:bodyPr wrap="square" rtlCol="0">
            <a:spAutoFit/>
          </a:bodyPr>
          <a:lstStyle/>
          <a:p>
            <a:r>
              <a:rPr lang="en-US" sz="1000" dirty="0" smtClean="0">
                <a:solidFill>
                  <a:schemeClr val="tx1"/>
                </a:solidFill>
              </a:rPr>
              <a:t>Id: 4</a:t>
            </a:r>
          </a:p>
          <a:p>
            <a:r>
              <a:rPr lang="en-US" sz="1000" dirty="0" smtClean="0">
                <a:solidFill>
                  <a:schemeClr val="tx1"/>
                </a:solidFill>
              </a:rPr>
              <a:t>Rating: 4</a:t>
            </a:r>
            <a:endParaRPr lang="en-US" sz="1000" dirty="0">
              <a:solidFill>
                <a:schemeClr val="tx1"/>
              </a:solidFill>
            </a:endParaRPr>
          </a:p>
        </p:txBody>
      </p:sp>
      <p:sp>
        <p:nvSpPr>
          <p:cNvPr id="45" name="Rounded Rectangle 44"/>
          <p:cNvSpPr/>
          <p:nvPr/>
        </p:nvSpPr>
        <p:spPr>
          <a:xfrm>
            <a:off x="5493586" y="7524438"/>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5493585" y="7539711"/>
            <a:ext cx="924792" cy="437043"/>
          </a:xfrm>
          <a:prstGeom prst="rect">
            <a:avLst/>
          </a:prstGeom>
          <a:noFill/>
        </p:spPr>
        <p:txBody>
          <a:bodyPr wrap="square" rtlCol="0">
            <a:spAutoFit/>
          </a:bodyPr>
          <a:lstStyle/>
          <a:p>
            <a:r>
              <a:rPr lang="en-US" sz="1000" dirty="0" smtClean="0">
                <a:solidFill>
                  <a:schemeClr val="tx1"/>
                </a:solidFill>
              </a:rPr>
              <a:t>Id: 5</a:t>
            </a:r>
          </a:p>
          <a:p>
            <a:r>
              <a:rPr lang="en-US" sz="1000" dirty="0" smtClean="0">
                <a:solidFill>
                  <a:schemeClr val="tx1"/>
                </a:solidFill>
              </a:rPr>
              <a:t>Rating: 5</a:t>
            </a:r>
            <a:endParaRPr lang="en-US" sz="1000" dirty="0">
              <a:solidFill>
                <a:schemeClr val="tx1"/>
              </a:solidFill>
            </a:endParaRPr>
          </a:p>
        </p:txBody>
      </p:sp>
      <p:sp>
        <p:nvSpPr>
          <p:cNvPr id="47" name="Rounded Rectangle 46"/>
          <p:cNvSpPr/>
          <p:nvPr/>
        </p:nvSpPr>
        <p:spPr>
          <a:xfrm>
            <a:off x="6517754" y="7509163"/>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6517753" y="7524436"/>
            <a:ext cx="924792" cy="437043"/>
          </a:xfrm>
          <a:prstGeom prst="rect">
            <a:avLst/>
          </a:prstGeom>
          <a:noFill/>
        </p:spPr>
        <p:txBody>
          <a:bodyPr wrap="square" rtlCol="0">
            <a:spAutoFit/>
          </a:bodyPr>
          <a:lstStyle/>
          <a:p>
            <a:r>
              <a:rPr lang="en-US" sz="1000" dirty="0" smtClean="0">
                <a:solidFill>
                  <a:schemeClr val="tx1"/>
                </a:solidFill>
              </a:rPr>
              <a:t>Id: 6</a:t>
            </a:r>
          </a:p>
          <a:p>
            <a:r>
              <a:rPr lang="en-US" sz="1000" dirty="0" smtClean="0">
                <a:solidFill>
                  <a:schemeClr val="tx1"/>
                </a:solidFill>
              </a:rPr>
              <a:t>Rating: 6</a:t>
            </a:r>
            <a:endParaRPr lang="en-US" sz="1000" dirty="0">
              <a:solidFill>
                <a:schemeClr val="tx1"/>
              </a:solidFill>
            </a:endParaRPr>
          </a:p>
        </p:txBody>
      </p:sp>
      <p:sp>
        <p:nvSpPr>
          <p:cNvPr id="49" name="Rounded Rectangle 48"/>
          <p:cNvSpPr/>
          <p:nvPr/>
        </p:nvSpPr>
        <p:spPr>
          <a:xfrm>
            <a:off x="7541922" y="7493890"/>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7541921" y="7509163"/>
            <a:ext cx="924792" cy="437043"/>
          </a:xfrm>
          <a:prstGeom prst="rect">
            <a:avLst/>
          </a:prstGeom>
          <a:noFill/>
        </p:spPr>
        <p:txBody>
          <a:bodyPr wrap="square" rtlCol="0">
            <a:spAutoFit/>
          </a:bodyPr>
          <a:lstStyle/>
          <a:p>
            <a:r>
              <a:rPr lang="en-US" sz="1000" dirty="0" smtClean="0">
                <a:solidFill>
                  <a:schemeClr val="tx1"/>
                </a:solidFill>
              </a:rPr>
              <a:t>Id: 7</a:t>
            </a:r>
          </a:p>
          <a:p>
            <a:r>
              <a:rPr lang="en-US" sz="1000" dirty="0" smtClean="0">
                <a:solidFill>
                  <a:schemeClr val="tx1"/>
                </a:solidFill>
              </a:rPr>
              <a:t>Rating: 7</a:t>
            </a:r>
            <a:endParaRPr lang="en-US" sz="1000" dirty="0">
              <a:solidFill>
                <a:schemeClr val="tx1"/>
              </a:solidFill>
            </a:endParaRPr>
          </a:p>
        </p:txBody>
      </p:sp>
      <p:sp>
        <p:nvSpPr>
          <p:cNvPr id="51" name="Rounded Rectangle 50"/>
          <p:cNvSpPr/>
          <p:nvPr/>
        </p:nvSpPr>
        <p:spPr>
          <a:xfrm>
            <a:off x="8566090" y="7480033"/>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8566089" y="7495306"/>
            <a:ext cx="924792" cy="437043"/>
          </a:xfrm>
          <a:prstGeom prst="rect">
            <a:avLst/>
          </a:prstGeom>
          <a:noFill/>
        </p:spPr>
        <p:txBody>
          <a:bodyPr wrap="square" rtlCol="0">
            <a:spAutoFit/>
          </a:bodyPr>
          <a:lstStyle/>
          <a:p>
            <a:r>
              <a:rPr lang="en-US" sz="1000" dirty="0" smtClean="0">
                <a:solidFill>
                  <a:schemeClr val="tx1"/>
                </a:solidFill>
              </a:rPr>
              <a:t>Id: 8</a:t>
            </a:r>
          </a:p>
          <a:p>
            <a:r>
              <a:rPr lang="en-US" sz="1000" dirty="0" smtClean="0">
                <a:solidFill>
                  <a:schemeClr val="tx1"/>
                </a:solidFill>
              </a:rPr>
              <a:t>Rating: 8</a:t>
            </a:r>
            <a:endParaRPr lang="en-US" sz="1000" dirty="0">
              <a:solidFill>
                <a:schemeClr val="tx1"/>
              </a:solidFill>
            </a:endParaRPr>
          </a:p>
        </p:txBody>
      </p:sp>
      <p:sp>
        <p:nvSpPr>
          <p:cNvPr id="53" name="Rounded Rectangle 52"/>
          <p:cNvSpPr/>
          <p:nvPr/>
        </p:nvSpPr>
        <p:spPr>
          <a:xfrm>
            <a:off x="9548304" y="7466803"/>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9548303" y="7482076"/>
            <a:ext cx="924792" cy="437043"/>
          </a:xfrm>
          <a:prstGeom prst="rect">
            <a:avLst/>
          </a:prstGeom>
          <a:noFill/>
        </p:spPr>
        <p:txBody>
          <a:bodyPr wrap="square" rtlCol="0">
            <a:spAutoFit/>
          </a:bodyPr>
          <a:lstStyle/>
          <a:p>
            <a:r>
              <a:rPr lang="en-US" sz="1000" dirty="0" smtClean="0">
                <a:solidFill>
                  <a:schemeClr val="tx1"/>
                </a:solidFill>
              </a:rPr>
              <a:t>Id: 9</a:t>
            </a:r>
          </a:p>
          <a:p>
            <a:r>
              <a:rPr lang="en-US" sz="1000" dirty="0" smtClean="0">
                <a:solidFill>
                  <a:schemeClr val="tx1"/>
                </a:solidFill>
              </a:rPr>
              <a:t>Rating: 9</a:t>
            </a:r>
            <a:endParaRPr lang="en-US" sz="1000" dirty="0">
              <a:solidFill>
                <a:schemeClr val="tx1"/>
              </a:solidFill>
            </a:endParaRPr>
          </a:p>
        </p:txBody>
      </p:sp>
      <p:sp>
        <p:nvSpPr>
          <p:cNvPr id="55" name="Rounded Rectangle 54"/>
          <p:cNvSpPr/>
          <p:nvPr/>
        </p:nvSpPr>
        <p:spPr>
          <a:xfrm>
            <a:off x="10530519" y="7460497"/>
            <a:ext cx="924791" cy="46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0530518" y="7475770"/>
            <a:ext cx="924792" cy="437043"/>
          </a:xfrm>
          <a:prstGeom prst="rect">
            <a:avLst/>
          </a:prstGeom>
          <a:noFill/>
        </p:spPr>
        <p:txBody>
          <a:bodyPr wrap="square" rtlCol="0">
            <a:spAutoFit/>
          </a:bodyPr>
          <a:lstStyle/>
          <a:p>
            <a:r>
              <a:rPr lang="en-US" sz="1000" dirty="0" smtClean="0">
                <a:solidFill>
                  <a:schemeClr val="tx1"/>
                </a:solidFill>
              </a:rPr>
              <a:t>Id: 10</a:t>
            </a:r>
          </a:p>
          <a:p>
            <a:r>
              <a:rPr lang="en-US" sz="1000" dirty="0" smtClean="0">
                <a:solidFill>
                  <a:schemeClr val="tx1"/>
                </a:solidFill>
              </a:rPr>
              <a:t>Rating: 10</a:t>
            </a:r>
            <a:endParaRPr lang="en-US" sz="1000" dirty="0">
              <a:solidFill>
                <a:schemeClr val="tx1"/>
              </a:solidFill>
            </a:endParaRPr>
          </a:p>
        </p:txBody>
      </p:sp>
      <p:cxnSp>
        <p:nvCxnSpPr>
          <p:cNvPr id="58" name="Straight Arrow Connector 57"/>
          <p:cNvCxnSpPr>
            <a:stCxn id="3" idx="2"/>
          </p:cNvCxnSpPr>
          <p:nvPr/>
        </p:nvCxnSpPr>
        <p:spPr>
          <a:xfrm>
            <a:off x="1844387" y="2254827"/>
            <a:ext cx="3018558" cy="5205670"/>
          </a:xfrm>
          <a:prstGeom prst="straightConnector1">
            <a:avLst/>
          </a:prstGeom>
          <a:ln w="15875">
            <a:solidFill>
              <a:schemeClr val="accent5"/>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3" name="Arc 82"/>
          <p:cNvSpPr/>
          <p:nvPr/>
        </p:nvSpPr>
        <p:spPr>
          <a:xfrm rot="7946840">
            <a:off x="1544892" y="-2966105"/>
            <a:ext cx="4699325" cy="7581297"/>
          </a:xfrm>
          <a:prstGeom prst="arc">
            <a:avLst>
              <a:gd name="adj1" fmla="val 14966082"/>
              <a:gd name="adj2" fmla="val 544547"/>
            </a:avLst>
          </a:prstGeom>
          <a:ln w="25400">
            <a:solidFill>
              <a:schemeClr val="accent3">
                <a:lumMod val="7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3517048" y="4941415"/>
            <a:ext cx="2821407" cy="437043"/>
          </a:xfrm>
          <a:prstGeom prst="rect">
            <a:avLst/>
          </a:prstGeom>
          <a:noFill/>
        </p:spPr>
        <p:txBody>
          <a:bodyPr wrap="square" rtlCol="0">
            <a:spAutoFit/>
          </a:bodyPr>
          <a:lstStyle/>
          <a:p>
            <a:r>
              <a:rPr lang="en-US" sz="2000" dirty="0" smtClean="0">
                <a:solidFill>
                  <a:schemeClr val="tx1">
                    <a:lumMod val="60000"/>
                    <a:lumOff val="40000"/>
                  </a:schemeClr>
                </a:solidFill>
              </a:rPr>
              <a:t>User to Rating Edge</a:t>
            </a:r>
            <a:endParaRPr lang="en-US" sz="2000" dirty="0">
              <a:solidFill>
                <a:schemeClr val="tx1">
                  <a:lumMod val="60000"/>
                  <a:lumOff val="40000"/>
                </a:schemeClr>
              </a:solidFill>
            </a:endParaRPr>
          </a:p>
        </p:txBody>
      </p:sp>
      <p:sp>
        <p:nvSpPr>
          <p:cNvPr id="87" name="TextBox 86"/>
          <p:cNvSpPr txBox="1"/>
          <p:nvPr/>
        </p:nvSpPr>
        <p:spPr>
          <a:xfrm>
            <a:off x="3702839" y="3078749"/>
            <a:ext cx="2821407" cy="409279"/>
          </a:xfrm>
          <a:prstGeom prst="rect">
            <a:avLst/>
          </a:prstGeom>
          <a:noFill/>
        </p:spPr>
        <p:txBody>
          <a:bodyPr wrap="square" rtlCol="0">
            <a:spAutoFit/>
          </a:bodyPr>
          <a:lstStyle/>
          <a:p>
            <a:r>
              <a:rPr lang="en-US" sz="2000" dirty="0" smtClean="0">
                <a:solidFill>
                  <a:schemeClr val="accent3">
                    <a:lumMod val="75000"/>
                  </a:schemeClr>
                </a:solidFill>
              </a:rPr>
              <a:t>Rating Of Edge</a:t>
            </a:r>
            <a:endParaRPr lang="en-US" sz="2000" dirty="0">
              <a:solidFill>
                <a:schemeClr val="accent3">
                  <a:lumMod val="75000"/>
                </a:schemeClr>
              </a:solidFill>
            </a:endParaRPr>
          </a:p>
        </p:txBody>
      </p:sp>
      <p:sp>
        <p:nvSpPr>
          <p:cNvPr id="88" name="TextBox 87"/>
          <p:cNvSpPr txBox="1"/>
          <p:nvPr/>
        </p:nvSpPr>
        <p:spPr>
          <a:xfrm>
            <a:off x="7136233" y="3771900"/>
            <a:ext cx="4938003" cy="1746888"/>
          </a:xfrm>
          <a:prstGeom prst="rect">
            <a:avLst/>
          </a:prstGeom>
          <a:noFill/>
        </p:spPr>
        <p:txBody>
          <a:bodyPr wrap="square" rtlCol="0">
            <a:spAutoFit/>
          </a:bodyPr>
          <a:lstStyle/>
          <a:p>
            <a:r>
              <a:rPr lang="en-US" dirty="0" smtClean="0">
                <a:solidFill>
                  <a:schemeClr val="bg2"/>
                </a:solidFill>
              </a:rPr>
              <a:t>For each rating, add 2 edges. One relating user with a rating and another one relating rated </a:t>
            </a:r>
            <a:r>
              <a:rPr lang="en-US" dirty="0">
                <a:solidFill>
                  <a:schemeClr val="bg2"/>
                </a:solidFill>
              </a:rPr>
              <a:t>b</a:t>
            </a:r>
            <a:r>
              <a:rPr lang="en-US" dirty="0" smtClean="0">
                <a:solidFill>
                  <a:schemeClr val="bg2"/>
                </a:solidFill>
              </a:rPr>
              <a:t>y with rated user.</a:t>
            </a:r>
            <a:endParaRPr lang="en-US" dirty="0">
              <a:solidFill>
                <a:schemeClr val="bg2"/>
              </a:solidFill>
            </a:endParaRPr>
          </a:p>
        </p:txBody>
      </p:sp>
    </p:spTree>
    <p:extLst>
      <p:ext uri="{BB962C8B-B14F-4D97-AF65-F5344CB8AC3E}">
        <p14:creationId xmlns:p14="http://schemas.microsoft.com/office/powerpoint/2010/main" val="81770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1" y="526380"/>
            <a:ext cx="2015836" cy="429585"/>
          </a:xfrm>
        </p:spPr>
        <p:txBody>
          <a:bodyPr>
            <a:normAutofit fontScale="90000"/>
          </a:bodyPr>
          <a:lstStyle/>
          <a:p>
            <a:r>
              <a:rPr lang="en-US" dirty="0" smtClean="0"/>
              <a:t>Queries</a:t>
            </a:r>
            <a:endParaRPr lang="en-US" dirty="0"/>
          </a:p>
        </p:txBody>
      </p:sp>
      <p:sp>
        <p:nvSpPr>
          <p:cNvPr id="3" name="Rectangle 2"/>
          <p:cNvSpPr/>
          <p:nvPr/>
        </p:nvSpPr>
        <p:spPr>
          <a:xfrm>
            <a:off x="1205345" y="1433945"/>
            <a:ext cx="11097491" cy="5883277"/>
          </a:xfrm>
          <a:prstGeom prst="rect">
            <a:avLst/>
          </a:prstGeom>
        </p:spPr>
        <p:txBody>
          <a:bodyPr wrap="square">
            <a:spAutoFit/>
          </a:bodyPr>
          <a:lstStyle/>
          <a:p>
            <a:pPr lvl="0"/>
            <a:r>
              <a:rPr lang="en-US" dirty="0">
                <a:solidFill>
                  <a:srgbClr val="134770"/>
                </a:solidFill>
              </a:rPr>
              <a:t>Complex queries</a:t>
            </a:r>
          </a:p>
          <a:p>
            <a:pPr lvl="0"/>
            <a:r>
              <a:rPr lang="en-US" dirty="0">
                <a:solidFill>
                  <a:srgbClr val="134770"/>
                </a:solidFill>
              </a:rPr>
              <a:t>-	Given a user id, and based on the rated profiles, find other users who have rated similarly on the same profiles, and find other profiles to recommend based on what those other users have rated</a:t>
            </a:r>
          </a:p>
          <a:p>
            <a:pPr lvl="0"/>
            <a:r>
              <a:rPr lang="en-US" dirty="0">
                <a:solidFill>
                  <a:srgbClr val="134770"/>
                </a:solidFill>
              </a:rPr>
              <a:t>-	Get all female users with less than 50 ratings</a:t>
            </a:r>
          </a:p>
          <a:p>
            <a:pPr lvl="0"/>
            <a:r>
              <a:rPr lang="en-US" dirty="0">
                <a:solidFill>
                  <a:srgbClr val="134770"/>
                </a:solidFill>
              </a:rPr>
              <a:t>-	Get all male users with at least one 10 rating</a:t>
            </a:r>
          </a:p>
          <a:p>
            <a:pPr lvl="0"/>
            <a:r>
              <a:rPr lang="en-US" dirty="0">
                <a:solidFill>
                  <a:srgbClr val="134770"/>
                </a:solidFill>
              </a:rPr>
              <a:t>-	Get the first 10 male users who have rated at least 3 of the same profiles as the given user.</a:t>
            </a:r>
          </a:p>
          <a:p>
            <a:pPr lvl="0"/>
            <a:endParaRPr lang="en-US" dirty="0">
              <a:solidFill>
                <a:srgbClr val="134770"/>
              </a:solidFill>
            </a:endParaRPr>
          </a:p>
          <a:p>
            <a:pPr lvl="0"/>
            <a:r>
              <a:rPr lang="en-US" dirty="0">
                <a:solidFill>
                  <a:srgbClr val="134770"/>
                </a:solidFill>
              </a:rPr>
              <a:t>Statistics queries</a:t>
            </a:r>
          </a:p>
          <a:p>
            <a:pPr lvl="0"/>
            <a:r>
              <a:rPr lang="en-US" dirty="0">
                <a:solidFill>
                  <a:srgbClr val="134770"/>
                </a:solidFill>
              </a:rPr>
              <a:t>-	Get the 20 profiles with the most ratings</a:t>
            </a:r>
          </a:p>
          <a:p>
            <a:pPr lvl="0"/>
            <a:r>
              <a:rPr lang="en-US" dirty="0">
                <a:solidFill>
                  <a:srgbClr val="134770"/>
                </a:solidFill>
              </a:rPr>
              <a:t>-	Get the 20 best rated profiles regardless of gender</a:t>
            </a:r>
          </a:p>
          <a:p>
            <a:pPr lvl="0"/>
            <a:r>
              <a:rPr lang="en-US" dirty="0">
                <a:solidFill>
                  <a:srgbClr val="134770"/>
                </a:solidFill>
              </a:rPr>
              <a:t>-	Get the 20 best rated males</a:t>
            </a:r>
          </a:p>
          <a:p>
            <a:pPr lvl="0"/>
            <a:r>
              <a:rPr lang="en-US" dirty="0">
                <a:solidFill>
                  <a:srgbClr val="134770"/>
                </a:solidFill>
              </a:rPr>
              <a:t>-	Get the 20 best rated females</a:t>
            </a:r>
          </a:p>
        </p:txBody>
      </p:sp>
    </p:spTree>
    <p:extLst>
      <p:ext uri="{BB962C8B-B14F-4D97-AF65-F5344CB8AC3E}">
        <p14:creationId xmlns:p14="http://schemas.microsoft.com/office/powerpoint/2010/main" val="1598035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864"/>
            <a:ext cx="9955107" cy="1111827"/>
          </a:xfrm>
        </p:spPr>
        <p:txBody>
          <a:bodyPr>
            <a:normAutofit/>
          </a:bodyPr>
          <a:lstStyle/>
          <a:p>
            <a:r>
              <a:rPr lang="en-US" sz="3600" dirty="0"/>
              <a:t>Get the 20 best rated profiles regardless of gender</a:t>
            </a:r>
          </a:p>
        </p:txBody>
      </p:sp>
      <p:sp>
        <p:nvSpPr>
          <p:cNvPr id="4" name="Rectangle 3"/>
          <p:cNvSpPr/>
          <p:nvPr/>
        </p:nvSpPr>
        <p:spPr>
          <a:xfrm>
            <a:off x="401053" y="3040343"/>
            <a:ext cx="13154526" cy="3918445"/>
          </a:xfrm>
          <a:prstGeom prst="rect">
            <a:avLst/>
          </a:prstGeom>
        </p:spPr>
        <p:txBody>
          <a:bodyPr wrap="square">
            <a:spAutoFit/>
          </a:bodyPr>
          <a:lstStyle/>
          <a:p>
            <a:r>
              <a:rPr lang="en-US" sz="1400" dirty="0" err="1" smtClean="0">
                <a:solidFill>
                  <a:srgbClr val="0000FF"/>
                </a:solidFill>
                <a:highlight>
                  <a:srgbClr val="FFFFFF"/>
                </a:highlight>
                <a:latin typeface="Consolas" panose="020B0609020204030204" pitchFamily="49" charset="0"/>
              </a:rPr>
              <a:t>var</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ratingsVertexEnum</a:t>
            </a:r>
            <a:r>
              <a:rPr lang="en-US" sz="1400" dirty="0">
                <a:solidFill>
                  <a:srgbClr val="000000"/>
                </a:solidFill>
                <a:highlight>
                  <a:srgbClr val="FFFFFF"/>
                </a:highlight>
                <a:latin typeface="Consolas" panose="020B0609020204030204" pitchFamily="49" charset="0"/>
              </a:rPr>
              <a:t> = </a:t>
            </a:r>
            <a:r>
              <a:rPr lang="en-US" sz="1400" dirty="0">
                <a:solidFill>
                  <a:srgbClr val="0000FF"/>
                </a:solidFill>
                <a:highlight>
                  <a:srgbClr val="FFFFFF"/>
                </a:highlight>
                <a:latin typeface="Consolas" panose="020B0609020204030204" pitchFamily="49" charset="0"/>
              </a:rPr>
              <a:t>from</a:t>
            </a:r>
            <a:r>
              <a:rPr lang="en-US" sz="1400" dirty="0">
                <a:solidFill>
                  <a:srgbClr val="000000"/>
                </a:solidFill>
                <a:highlight>
                  <a:srgbClr val="FFFFFF"/>
                </a:highlight>
                <a:latin typeface="Consolas" panose="020B0609020204030204" pitchFamily="49" charset="0"/>
              </a:rPr>
              <a:t> v </a:t>
            </a:r>
            <a:r>
              <a:rPr lang="en-US" sz="1400" dirty="0">
                <a:solidFill>
                  <a:srgbClr val="0000FF"/>
                </a:solidFill>
                <a:highlight>
                  <a:srgbClr val="FFFFFF"/>
                </a:highlight>
                <a:latin typeface="Consolas" panose="020B0609020204030204" pitchFamily="49" charset="0"/>
              </a:rPr>
              <a:t>in</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ratingType.GetVertices</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orderby</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v.GetProperty</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ratingValuePropertyType</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descending</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select</a:t>
            </a:r>
            <a:r>
              <a:rPr lang="en-US" sz="1400" dirty="0">
                <a:solidFill>
                  <a:srgbClr val="000000"/>
                </a:solidFill>
                <a:highlight>
                  <a:srgbClr val="FFFFFF"/>
                </a:highlight>
                <a:latin typeface="Consolas" panose="020B0609020204030204" pitchFamily="49" charset="0"/>
              </a:rPr>
              <a:t> v;</a:t>
            </a:r>
          </a:p>
          <a:p>
            <a:r>
              <a:rPr lang="en-US" sz="1400" dirty="0">
                <a:solidFill>
                  <a:srgbClr val="2B91AF"/>
                </a:solidFill>
                <a:highlight>
                  <a:srgbClr val="FFFFFF"/>
                </a:highlight>
                <a:latin typeface="Consolas" panose="020B0609020204030204" pitchFamily="49" charset="0"/>
              </a:rPr>
              <a:t>Vertex</a:t>
            </a:r>
            <a:r>
              <a:rPr lang="en-US" sz="1400" dirty="0">
                <a:solidFill>
                  <a:srgbClr val="000000"/>
                </a:solidFill>
                <a:highlight>
                  <a:srgbClr val="FFFFFF"/>
                </a:highlight>
                <a:latin typeface="Consolas" panose="020B0609020204030204" pitchFamily="49" charset="0"/>
              </a:rPr>
              <a:t> rating10Vertex = </a:t>
            </a:r>
            <a:r>
              <a:rPr lang="en-US" sz="1400" dirty="0" err="1">
                <a:solidFill>
                  <a:srgbClr val="000000"/>
                </a:solidFill>
                <a:highlight>
                  <a:srgbClr val="FFFFFF"/>
                </a:highlight>
                <a:latin typeface="Consolas" panose="020B0609020204030204" pitchFamily="49" charset="0"/>
              </a:rPr>
              <a:t>ratingsVertexEnum.First</a:t>
            </a:r>
            <a:r>
              <a:rPr lang="en-US" sz="1400" dirty="0">
                <a:solidFill>
                  <a:srgbClr val="000000"/>
                </a:solidFill>
                <a:highlight>
                  <a:srgbClr val="FFFFFF"/>
                </a:highlight>
                <a:latin typeface="Consolas" panose="020B0609020204030204" pitchFamily="49" charset="0"/>
              </a:rPr>
              <a:t>();</a:t>
            </a:r>
          </a:p>
          <a:p>
            <a:r>
              <a:rPr lang="en-US" sz="1400" dirty="0">
                <a:solidFill>
                  <a:srgbClr val="008000"/>
                </a:solidFill>
                <a:highlight>
                  <a:srgbClr val="FFFFFF"/>
                </a:highlight>
                <a:latin typeface="Consolas" panose="020B0609020204030204" pitchFamily="49" charset="0"/>
              </a:rPr>
              <a:t>// Get the 20 best rated profiles regardless of gender</a:t>
            </a:r>
            <a:endParaRPr lang="en-US" sz="1400" dirty="0">
              <a:solidFill>
                <a:srgbClr val="000000"/>
              </a:solidFill>
              <a:highlight>
                <a:srgbClr val="FFFFFF"/>
              </a:highlight>
              <a:latin typeface="Consolas" panose="020B0609020204030204" pitchFamily="49" charset="0"/>
            </a:endParaRPr>
          </a:p>
          <a:p>
            <a:r>
              <a:rPr lang="en-US" sz="1400" dirty="0" err="1" smtClean="0">
                <a:solidFill>
                  <a:srgbClr val="0000FF"/>
                </a:solidFill>
                <a:highlight>
                  <a:srgbClr val="FFFFFF"/>
                </a:highlight>
                <a:latin typeface="Consolas" panose="020B0609020204030204" pitchFamily="49" charset="0"/>
              </a:rPr>
              <a:t>var</a:t>
            </a:r>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top = </a:t>
            </a:r>
            <a:r>
              <a:rPr lang="en-US" sz="1400" dirty="0">
                <a:solidFill>
                  <a:srgbClr val="0000FF"/>
                </a:solidFill>
                <a:highlight>
                  <a:srgbClr val="FFFFFF"/>
                </a:highlight>
                <a:latin typeface="Consolas" panose="020B0609020204030204" pitchFamily="49" charset="0"/>
              </a:rPr>
              <a:t>from</a:t>
            </a:r>
            <a:r>
              <a:rPr lang="en-US" sz="1400" dirty="0">
                <a:solidFill>
                  <a:srgbClr val="000000"/>
                </a:solidFill>
                <a:highlight>
                  <a:srgbClr val="FFFFFF"/>
                </a:highlight>
                <a:latin typeface="Consolas" panose="020B0609020204030204" pitchFamily="49" charset="0"/>
              </a:rPr>
              <a:t> u </a:t>
            </a:r>
            <a:r>
              <a:rPr lang="en-US" sz="1400" dirty="0">
                <a:solidFill>
                  <a:srgbClr val="0000FF"/>
                </a:solidFill>
                <a:highlight>
                  <a:srgbClr val="FFFFFF"/>
                </a:highlight>
                <a:latin typeface="Consolas" panose="020B0609020204030204" pitchFamily="49" charset="0"/>
              </a:rPr>
              <a:t>in</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userType.GetVertices</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smtClean="0">
                <a:solidFill>
                  <a:srgbClr val="0000FF"/>
                </a:solidFill>
                <a:highlight>
                  <a:srgbClr val="FFFFFF"/>
                </a:highlight>
                <a:latin typeface="Consolas" panose="020B0609020204030204" pitchFamily="49" charset="0"/>
              </a:rPr>
              <a:t>let</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edgeCt</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u.GetNumberOfEdges</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ratingEdgeType</a:t>
            </a:r>
            <a:r>
              <a:rPr lang="en-US" sz="1400" dirty="0">
                <a:solidFill>
                  <a:srgbClr val="000000"/>
                </a:solidFill>
                <a:highlight>
                  <a:srgbClr val="FFFFFF"/>
                </a:highlight>
                <a:latin typeface="Consolas" panose="020B0609020204030204" pitchFamily="49" charset="0"/>
              </a:rPr>
              <a:t>, </a:t>
            </a:r>
            <a:r>
              <a:rPr lang="en-US" sz="1400" dirty="0" smtClean="0">
                <a:solidFill>
                  <a:srgbClr val="000000"/>
                </a:solidFill>
                <a:highlight>
                  <a:srgbClr val="FFFFFF"/>
                </a:highlight>
                <a:latin typeface="Consolas" panose="020B0609020204030204" pitchFamily="49" charset="0"/>
              </a:rPr>
              <a:t>rating10Vertex, </a:t>
            </a:r>
            <a:r>
              <a:rPr lang="en-US" sz="1400" dirty="0" err="1">
                <a:solidFill>
                  <a:srgbClr val="2B91AF"/>
                </a:solidFill>
                <a:highlight>
                  <a:srgbClr val="FFFFFF"/>
                </a:highlight>
                <a:latin typeface="Consolas" panose="020B0609020204030204" pitchFamily="49" charset="0"/>
              </a:rPr>
              <a:t>Direction</a:t>
            </a:r>
            <a:r>
              <a:rPr lang="en-US" sz="1400" dirty="0" err="1">
                <a:solidFill>
                  <a:srgbClr val="000000"/>
                </a:solidFill>
                <a:highlight>
                  <a:srgbClr val="FFFFFF"/>
                </a:highlight>
                <a:latin typeface="Consolas" panose="020B0609020204030204" pitchFamily="49" charset="0"/>
              </a:rPr>
              <a:t>.Out</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err="1" smtClean="0">
                <a:solidFill>
                  <a:srgbClr val="0000FF"/>
                </a:solidFill>
                <a:highlight>
                  <a:srgbClr val="FFFFFF"/>
                </a:highlight>
                <a:latin typeface="Consolas" panose="020B0609020204030204" pitchFamily="49" charset="0"/>
              </a:rPr>
              <a:t>orderby</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edgeCt</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descending</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smtClean="0">
                <a:solidFill>
                  <a:srgbClr val="0000FF"/>
                </a:solidFill>
                <a:highlight>
                  <a:srgbClr val="FFFFFF"/>
                </a:highlight>
                <a:latin typeface="Consolas" panose="020B0609020204030204" pitchFamily="49" charset="0"/>
              </a:rPr>
              <a:t>select</a:t>
            </a:r>
            <a:r>
              <a:rPr lang="en-US" sz="1400" dirty="0" smtClean="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 u, </a:t>
            </a:r>
            <a:r>
              <a:rPr lang="en-US" sz="1400" dirty="0" err="1">
                <a:solidFill>
                  <a:srgbClr val="000000"/>
                </a:solidFill>
                <a:highlight>
                  <a:srgbClr val="FFFFFF"/>
                </a:highlight>
                <a:latin typeface="Consolas" panose="020B0609020204030204" pitchFamily="49" charset="0"/>
              </a:rPr>
              <a:t>edgeCt</a:t>
            </a:r>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p>
          <a:p>
            <a:r>
              <a:rPr lang="en-US" sz="1400" dirty="0" err="1" smtClean="0">
                <a:solidFill>
                  <a:srgbClr val="2B91AF"/>
                </a:solidFill>
                <a:highlight>
                  <a:srgbClr val="FFFFFF"/>
                </a:highlight>
                <a:latin typeface="Consolas" panose="020B0609020204030204" pitchFamily="49" charset="0"/>
              </a:rPr>
              <a:t>Console</a:t>
            </a:r>
            <a:r>
              <a:rPr lang="en-US" sz="1400" dirty="0" err="1" smtClean="0">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"20 best rated profiles regardless of gender"</a:t>
            </a:r>
            <a:r>
              <a:rPr lang="en-US" sz="1400" dirty="0">
                <a:solidFill>
                  <a:srgbClr val="000000"/>
                </a:solidFill>
                <a:highlight>
                  <a:srgbClr val="FFFFFF"/>
                </a:highlight>
                <a:latin typeface="Consolas" panose="020B0609020204030204" pitchFamily="49" charset="0"/>
              </a:rPr>
              <a:t>);</a:t>
            </a:r>
          </a:p>
          <a:p>
            <a:r>
              <a:rPr lang="en-US" sz="1400" dirty="0" err="1" smtClean="0">
                <a:solidFill>
                  <a:srgbClr val="000000"/>
                </a:solidFill>
                <a:highlight>
                  <a:srgbClr val="FFFFFF"/>
                </a:highlight>
                <a:latin typeface="Consolas" panose="020B0609020204030204" pitchFamily="49" charset="0"/>
              </a:rPr>
              <a:t>ct</a:t>
            </a:r>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 0;</a:t>
            </a:r>
          </a:p>
          <a:p>
            <a:r>
              <a:rPr lang="en-US" sz="1400" dirty="0" err="1" smtClean="0">
                <a:solidFill>
                  <a:srgbClr val="0000FF"/>
                </a:solidFill>
                <a:highlight>
                  <a:srgbClr val="FFFFFF"/>
                </a:highlight>
                <a:latin typeface="Consolas" panose="020B0609020204030204" pitchFamily="49" charset="0"/>
              </a:rPr>
              <a:t>foreach</a:t>
            </a:r>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var</a:t>
            </a:r>
            <a:r>
              <a:rPr lang="en-US" sz="1400" dirty="0">
                <a:solidFill>
                  <a:srgbClr val="000000"/>
                </a:solidFill>
                <a:highlight>
                  <a:srgbClr val="FFFFFF"/>
                </a:highlight>
                <a:latin typeface="Consolas" panose="020B0609020204030204" pitchFamily="49" charset="0"/>
              </a:rPr>
              <a:t> v </a:t>
            </a:r>
            <a:r>
              <a:rPr lang="en-US" sz="1400" dirty="0">
                <a:solidFill>
                  <a:srgbClr val="0000FF"/>
                </a:solidFill>
                <a:highlight>
                  <a:srgbClr val="FFFFFF"/>
                </a:highlight>
                <a:latin typeface="Consolas" panose="020B0609020204030204" pitchFamily="49" charset="0"/>
              </a:rPr>
              <a:t>in</a:t>
            </a:r>
            <a:r>
              <a:rPr lang="en-US" sz="1400" dirty="0">
                <a:solidFill>
                  <a:srgbClr val="000000"/>
                </a:solidFill>
                <a:highlight>
                  <a:srgbClr val="FFFFFF"/>
                </a:highlight>
                <a:latin typeface="Consolas" panose="020B0609020204030204" pitchFamily="49" charset="0"/>
              </a:rPr>
              <a:t> top)</a:t>
            </a:r>
          </a:p>
          <a:p>
            <a:r>
              <a:rPr lang="en-US" sz="1400" dirty="0" smtClean="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smtClean="0">
                <a:solidFill>
                  <a:srgbClr val="000000"/>
                </a:solidFill>
                <a:highlight>
                  <a:srgbClr val="FFFFFF"/>
                </a:highlight>
                <a:latin typeface="Consolas" panose="020B0609020204030204" pitchFamily="49" charset="0"/>
              </a:rPr>
              <a:t> </a:t>
            </a:r>
            <a:r>
              <a:rPr lang="en-US" sz="1400" dirty="0" smtClean="0">
                <a:solidFill>
                  <a:srgbClr val="0000FF"/>
                </a:solidFill>
                <a:highlight>
                  <a:srgbClr val="FFFFFF"/>
                </a:highlight>
                <a:latin typeface="Consolas" panose="020B0609020204030204" pitchFamily="49" charset="0"/>
              </a:rPr>
              <a:t>if</a:t>
            </a:r>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ct</a:t>
            </a:r>
            <a:r>
              <a:rPr lang="en-US" sz="1400" dirty="0">
                <a:solidFill>
                  <a:srgbClr val="000000"/>
                </a:solidFill>
                <a:highlight>
                  <a:srgbClr val="FFFFFF"/>
                </a:highlight>
                <a:latin typeface="Consolas" panose="020B0609020204030204" pitchFamily="49" charset="0"/>
              </a:rPr>
              <a:t> &gt; 20)</a:t>
            </a:r>
          </a:p>
          <a:p>
            <a:r>
              <a:rPr lang="en-US" sz="1400" dirty="0">
                <a:solidFill>
                  <a:srgbClr val="000000"/>
                </a:solidFill>
                <a:highlight>
                  <a:srgbClr val="FFFFFF"/>
                </a:highlight>
                <a:latin typeface="Consolas" panose="020B0609020204030204" pitchFamily="49" charset="0"/>
              </a:rPr>
              <a:t>  </a:t>
            </a:r>
            <a:r>
              <a:rPr lang="en-US" sz="1400" dirty="0" smtClean="0">
                <a:solidFill>
                  <a:srgbClr val="000000"/>
                </a:solidFill>
                <a:highlight>
                  <a:srgbClr val="FFFFFF"/>
                </a:highlight>
                <a:latin typeface="Consolas" panose="020B0609020204030204" pitchFamily="49" charset="0"/>
              </a:rPr>
              <a:t>  </a:t>
            </a:r>
            <a:r>
              <a:rPr lang="en-US" sz="1400" dirty="0" smtClean="0">
                <a:solidFill>
                  <a:srgbClr val="0000FF"/>
                </a:solidFill>
                <a:highlight>
                  <a:srgbClr val="FFFFFF"/>
                </a:highlight>
                <a:latin typeface="Consolas" panose="020B0609020204030204" pitchFamily="49" charset="0"/>
              </a:rPr>
              <a:t>break</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err="1" smtClean="0">
                <a:solidFill>
                  <a:srgbClr val="2B91AF"/>
                </a:solidFill>
                <a:highlight>
                  <a:srgbClr val="FFFFFF"/>
                </a:highlight>
                <a:latin typeface="Consolas" panose="020B0609020204030204" pitchFamily="49" charset="0"/>
              </a:rPr>
              <a:t>Console</a:t>
            </a:r>
            <a:r>
              <a:rPr lang="en-US" sz="1400" dirty="0" err="1" smtClean="0">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"User id: "</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v.u.VertexId</a:t>
            </a:r>
            <a:r>
              <a:rPr lang="en-US" sz="1400" dirty="0">
                <a:solidFill>
                  <a:srgbClr val="000000"/>
                </a:solidFill>
                <a:highlight>
                  <a:srgbClr val="FFFFFF"/>
                </a:highlight>
                <a:latin typeface="Consolas" panose="020B0609020204030204" pitchFamily="49" charset="0"/>
              </a:rPr>
              <a:t> + </a:t>
            </a:r>
            <a:r>
              <a:rPr lang="en-US" sz="1400" dirty="0" smtClean="0">
                <a:solidFill>
                  <a:srgbClr val="A31515"/>
                </a:solidFill>
                <a:highlight>
                  <a:srgbClr val="FFFFFF"/>
                </a:highlight>
                <a:latin typeface="Consolas" panose="020B0609020204030204" pitchFamily="49" charset="0"/>
              </a:rPr>
              <a:t>“\t10 </a:t>
            </a:r>
            <a:r>
              <a:rPr lang="en-US" sz="1400" dirty="0">
                <a:solidFill>
                  <a:srgbClr val="A31515"/>
                </a:solidFill>
                <a:highlight>
                  <a:srgbClr val="FFFFFF"/>
                </a:highlight>
                <a:latin typeface="Consolas" panose="020B0609020204030204" pitchFamily="49" charset="0"/>
              </a:rPr>
              <a:t>ratings: "</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v.edgeCt</a:t>
            </a:r>
            <a:r>
              <a:rPr lang="en-US" sz="1400" dirty="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a:t>
            </a:r>
            <a:endParaRPr lang="en-US" sz="4000" dirty="0"/>
          </a:p>
        </p:txBody>
      </p:sp>
    </p:spTree>
    <p:extLst>
      <p:ext uri="{BB962C8B-B14F-4D97-AF65-F5344CB8AC3E}">
        <p14:creationId xmlns:p14="http://schemas.microsoft.com/office/powerpoint/2010/main" val="2275537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472" y="557248"/>
            <a:ext cx="4736483" cy="966355"/>
          </a:xfrm>
        </p:spPr>
        <p:txBody>
          <a:bodyPr/>
          <a:lstStyle/>
          <a:p>
            <a:r>
              <a:rPr lang="en-US" dirty="0" smtClean="0"/>
              <a:t>Triangle Counter</a:t>
            </a:r>
            <a:endParaRPr lang="en-US" dirty="0"/>
          </a:p>
        </p:txBody>
      </p:sp>
      <p:sp>
        <p:nvSpPr>
          <p:cNvPr id="6" name="AutoShape 4" descr="http://www.velocitydb.com/ChartImg.axd?i=charts_1/chart_1_10.png&amp;g=40b3abcefe9d4bb895ef77b97d30844b"/>
          <p:cNvSpPr>
            <a:spLocks noChangeAspect="1" noChangeArrowheads="1"/>
          </p:cNvSpPr>
          <p:nvPr/>
        </p:nvSpPr>
        <p:spPr bwMode="auto">
          <a:xfrm>
            <a:off x="77788" y="21474836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88" y="3753137"/>
            <a:ext cx="8096250" cy="2857500"/>
          </a:xfrm>
          <a:prstGeom prst="rect">
            <a:avLst/>
          </a:prstGeom>
        </p:spPr>
      </p:pic>
      <p:sp>
        <p:nvSpPr>
          <p:cNvPr id="8" name="Rectangle 7"/>
          <p:cNvSpPr/>
          <p:nvPr/>
        </p:nvSpPr>
        <p:spPr>
          <a:xfrm>
            <a:off x="1421184" y="1971745"/>
            <a:ext cx="9695873" cy="1333250"/>
          </a:xfrm>
          <a:prstGeom prst="rect">
            <a:avLst/>
          </a:prstGeom>
        </p:spPr>
        <p:txBody>
          <a:bodyPr wrap="square">
            <a:spAutoFit/>
          </a:bodyPr>
          <a:lstStyle/>
          <a:p>
            <a:r>
              <a:rPr lang="en-US" dirty="0">
                <a:solidFill>
                  <a:schemeClr val="tx1"/>
                </a:solidFill>
              </a:rPr>
              <a:t>This test idea started with a </a:t>
            </a:r>
            <a:r>
              <a:rPr lang="en-US" dirty="0">
                <a:solidFill>
                  <a:schemeClr val="tx1"/>
                </a:solidFill>
                <a:hlinkClick r:id="rId4"/>
              </a:rPr>
              <a:t>Vertica</a:t>
            </a:r>
            <a:r>
              <a:rPr lang="en-US" dirty="0">
                <a:solidFill>
                  <a:schemeClr val="tx1"/>
                </a:solidFill>
              </a:rPr>
              <a:t> comparison with </a:t>
            </a:r>
            <a:r>
              <a:rPr lang="en-US" dirty="0">
                <a:solidFill>
                  <a:schemeClr val="tx1"/>
                </a:solidFill>
                <a:hlinkClick r:id="rId5"/>
              </a:rPr>
              <a:t>Hadoop</a:t>
            </a:r>
            <a:r>
              <a:rPr lang="en-US" dirty="0">
                <a:solidFill>
                  <a:schemeClr val="tx1"/>
                </a:solidFill>
              </a:rPr>
              <a:t> and PIG</a:t>
            </a:r>
            <a:r>
              <a:rPr lang="en-US" dirty="0" smtClean="0">
                <a:solidFill>
                  <a:schemeClr val="tx1"/>
                </a:solidFill>
              </a:rPr>
              <a:t>. Given </a:t>
            </a:r>
            <a:r>
              <a:rPr lang="en-US" dirty="0">
                <a:solidFill>
                  <a:schemeClr val="bg2"/>
                </a:solidFill>
              </a:rPr>
              <a:t>86,220,856 tuples compute the number of triangles that can be formed from these edges.</a:t>
            </a:r>
          </a:p>
        </p:txBody>
      </p:sp>
      <p:sp>
        <p:nvSpPr>
          <p:cNvPr id="9" name="Rectangle 8"/>
          <p:cNvSpPr/>
          <p:nvPr/>
        </p:nvSpPr>
        <p:spPr>
          <a:xfrm>
            <a:off x="1848426" y="7443745"/>
            <a:ext cx="10412846" cy="919611"/>
          </a:xfrm>
          <a:prstGeom prst="rect">
            <a:avLst/>
          </a:prstGeom>
        </p:spPr>
        <p:txBody>
          <a:bodyPr wrap="square">
            <a:spAutoFit/>
          </a:bodyPr>
          <a:lstStyle/>
          <a:p>
            <a:r>
              <a:rPr lang="en-US" dirty="0">
                <a:solidFill>
                  <a:schemeClr val="bg2"/>
                </a:solidFill>
              </a:rPr>
              <a:t>Number of Nodes found: </a:t>
            </a:r>
            <a:r>
              <a:rPr lang="en-US" dirty="0" smtClean="0">
                <a:solidFill>
                  <a:schemeClr val="bg2"/>
                </a:solidFill>
              </a:rPr>
              <a:t>4,846,609</a:t>
            </a:r>
            <a:endParaRPr lang="en-US" dirty="0">
              <a:solidFill>
                <a:schemeClr val="bg2"/>
              </a:solidFill>
            </a:endParaRPr>
          </a:p>
          <a:p>
            <a:r>
              <a:rPr lang="en-US" dirty="0" smtClean="0">
                <a:solidFill>
                  <a:schemeClr val="bg2"/>
                </a:solidFill>
              </a:rPr>
              <a:t>Number </a:t>
            </a:r>
            <a:r>
              <a:rPr lang="en-US" dirty="0">
                <a:solidFill>
                  <a:schemeClr val="bg2"/>
                </a:solidFill>
              </a:rPr>
              <a:t>of Triangles found: </a:t>
            </a:r>
            <a:r>
              <a:rPr lang="en-US" dirty="0" smtClean="0">
                <a:solidFill>
                  <a:schemeClr val="bg2"/>
                </a:solidFill>
              </a:rPr>
              <a:t>285,730,264</a:t>
            </a:r>
            <a:endParaRPr lang="en-US" dirty="0">
              <a:solidFill>
                <a:schemeClr val="bg2"/>
              </a:solidFill>
            </a:endParaRPr>
          </a:p>
        </p:txBody>
      </p:sp>
      <p:sp>
        <p:nvSpPr>
          <p:cNvPr id="4" name="Rectangle 3"/>
          <p:cNvSpPr/>
          <p:nvPr/>
        </p:nvSpPr>
        <p:spPr>
          <a:xfrm>
            <a:off x="9229314" y="3753137"/>
            <a:ext cx="3775486" cy="2987806"/>
          </a:xfrm>
          <a:prstGeom prst="rect">
            <a:avLst/>
          </a:prstGeom>
        </p:spPr>
        <p:txBody>
          <a:bodyPr wrap="square">
            <a:spAutoFit/>
          </a:bodyPr>
          <a:lstStyle/>
          <a:p>
            <a:r>
              <a:rPr lang="en-US" dirty="0" smtClean="0">
                <a:solidFill>
                  <a:schemeClr val="bg2"/>
                </a:solidFill>
              </a:rPr>
              <a:t>[c:\]</a:t>
            </a:r>
            <a:r>
              <a:rPr lang="en-US" dirty="0">
                <a:solidFill>
                  <a:schemeClr val="bg2"/>
                </a:solidFill>
              </a:rPr>
              <a:t>more edges.txt</a:t>
            </a:r>
          </a:p>
          <a:p>
            <a:r>
              <a:rPr lang="en-US" dirty="0">
                <a:solidFill>
                  <a:schemeClr val="bg2"/>
                </a:solidFill>
              </a:rPr>
              <a:t>208761 293938</a:t>
            </a:r>
          </a:p>
          <a:p>
            <a:r>
              <a:rPr lang="en-US" dirty="0">
                <a:solidFill>
                  <a:schemeClr val="bg2"/>
                </a:solidFill>
              </a:rPr>
              <a:t>208761 293946</a:t>
            </a:r>
          </a:p>
          <a:p>
            <a:r>
              <a:rPr lang="en-US" dirty="0">
                <a:solidFill>
                  <a:schemeClr val="bg2"/>
                </a:solidFill>
              </a:rPr>
              <a:t>208761 299583</a:t>
            </a:r>
          </a:p>
          <a:p>
            <a:r>
              <a:rPr lang="en-US" dirty="0">
                <a:solidFill>
                  <a:schemeClr val="bg2"/>
                </a:solidFill>
              </a:rPr>
              <a:t>208761 316917</a:t>
            </a:r>
          </a:p>
          <a:p>
            <a:r>
              <a:rPr lang="en-US" dirty="0">
                <a:solidFill>
                  <a:schemeClr val="bg2"/>
                </a:solidFill>
              </a:rPr>
              <a:t>208761 377488</a:t>
            </a:r>
          </a:p>
          <a:p>
            <a:r>
              <a:rPr lang="en-US" dirty="0">
                <a:solidFill>
                  <a:schemeClr val="bg2"/>
                </a:solidFill>
              </a:rPr>
              <a:t>208761 377492</a:t>
            </a:r>
          </a:p>
        </p:txBody>
      </p:sp>
    </p:spTree>
    <p:extLst>
      <p:ext uri="{BB962C8B-B14F-4D97-AF65-F5344CB8AC3E}">
        <p14:creationId xmlns:p14="http://schemas.microsoft.com/office/powerpoint/2010/main" val="142485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629" y="335401"/>
            <a:ext cx="6349462" cy="710139"/>
          </a:xfrm>
        </p:spPr>
        <p:txBody>
          <a:bodyPr>
            <a:normAutofit fontScale="90000"/>
          </a:bodyPr>
          <a:lstStyle/>
          <a:p>
            <a:r>
              <a:rPr lang="en-US" dirty="0" smtClean="0"/>
              <a:t>Kevin Bacon </a:t>
            </a:r>
            <a:r>
              <a:rPr lang="en-US" sz="5400" dirty="0" smtClean="0">
                <a:solidFill>
                  <a:schemeClr val="bg2"/>
                </a:solidFill>
              </a:rPr>
              <a:t>Distance </a:t>
            </a:r>
            <a:endParaRPr lang="en-US" dirty="0"/>
          </a:p>
        </p:txBody>
      </p:sp>
      <p:sp>
        <p:nvSpPr>
          <p:cNvPr id="3" name="Rectangle 2"/>
          <p:cNvSpPr/>
          <p:nvPr/>
        </p:nvSpPr>
        <p:spPr>
          <a:xfrm>
            <a:off x="1148504" y="1246909"/>
            <a:ext cx="11075028" cy="7951664"/>
          </a:xfrm>
          <a:prstGeom prst="rect">
            <a:avLst/>
          </a:prstGeom>
        </p:spPr>
        <p:txBody>
          <a:bodyPr wrap="square">
            <a:spAutoFit/>
          </a:bodyPr>
          <a:lstStyle/>
          <a:p>
            <a:r>
              <a:rPr lang="en-US" sz="2000" dirty="0">
                <a:solidFill>
                  <a:schemeClr val="bg2"/>
                </a:solidFill>
              </a:rPr>
              <a:t>C</a:t>
            </a:r>
            <a:r>
              <a:rPr lang="en-US" sz="2000" dirty="0" smtClean="0">
                <a:solidFill>
                  <a:schemeClr val="bg2"/>
                </a:solidFill>
              </a:rPr>
              <a:t>omputes </a:t>
            </a:r>
            <a:r>
              <a:rPr lang="en-US" sz="2000" dirty="0">
                <a:solidFill>
                  <a:schemeClr val="bg2"/>
                </a:solidFill>
              </a:rPr>
              <a:t>the degree of </a:t>
            </a:r>
            <a:r>
              <a:rPr lang="en-US" sz="2000" dirty="0" smtClean="0">
                <a:solidFill>
                  <a:schemeClr val="bg2"/>
                </a:solidFill>
              </a:rPr>
              <a:t>separation </a:t>
            </a:r>
            <a:r>
              <a:rPr lang="en-US" sz="2000" dirty="0">
                <a:solidFill>
                  <a:schemeClr val="bg2"/>
                </a:solidFill>
              </a:rPr>
              <a:t>between Kevin Bacon and all other actors and actresses (~ 2 million) taking part in about 350,000 movies.</a:t>
            </a:r>
          </a:p>
          <a:p>
            <a:r>
              <a:rPr lang="en-US" sz="2000" dirty="0">
                <a:solidFill>
                  <a:schemeClr val="bg2"/>
                </a:solidFill>
              </a:rPr>
              <a:t>0 degrees means you are Kevin Bacon</a:t>
            </a:r>
          </a:p>
          <a:p>
            <a:r>
              <a:rPr lang="en-US" sz="2000" dirty="0">
                <a:solidFill>
                  <a:schemeClr val="bg2"/>
                </a:solidFill>
              </a:rPr>
              <a:t>1 degree, you acted in one of Kevin Bacon's movies</a:t>
            </a:r>
          </a:p>
          <a:p>
            <a:r>
              <a:rPr lang="en-US" sz="2000" dirty="0">
                <a:solidFill>
                  <a:schemeClr val="bg2"/>
                </a:solidFill>
              </a:rPr>
              <a:t>2 degrees, you acted in a movie with someone who acted in the same movie as Kevin Bacon</a:t>
            </a:r>
          </a:p>
          <a:p>
            <a:r>
              <a:rPr lang="en-US" sz="2000" dirty="0">
                <a:solidFill>
                  <a:schemeClr val="bg2"/>
                </a:solidFill>
              </a:rPr>
              <a:t>and so on...</a:t>
            </a:r>
          </a:p>
          <a:p>
            <a:r>
              <a:rPr lang="en-US" sz="2000" dirty="0">
                <a:solidFill>
                  <a:schemeClr val="bg2"/>
                </a:solidFill>
              </a:rPr>
              <a:t/>
            </a:r>
            <a:br>
              <a:rPr lang="en-US" sz="2000" dirty="0">
                <a:solidFill>
                  <a:schemeClr val="bg2"/>
                </a:solidFill>
              </a:rPr>
            </a:br>
            <a:r>
              <a:rPr lang="en-US" sz="2000" dirty="0">
                <a:solidFill>
                  <a:schemeClr val="bg2"/>
                </a:solidFill>
              </a:rPr>
              <a:t>The output looks similar to </a:t>
            </a:r>
            <a:r>
              <a:rPr lang="en-US" sz="2000" dirty="0">
                <a:solidFill>
                  <a:schemeClr val="bg2"/>
                </a:solidFill>
                <a:hlinkClick r:id="rId3"/>
              </a:rPr>
              <a:t>Oracle of Bacon</a:t>
            </a:r>
            <a:r>
              <a:rPr lang="en-US" sz="2000" dirty="0">
                <a:solidFill>
                  <a:schemeClr val="bg2"/>
                </a:solidFill>
              </a:rPr>
              <a:t> (which by the way is not using an Oracle database!)</a:t>
            </a:r>
          </a:p>
          <a:p>
            <a:r>
              <a:rPr lang="en-US" sz="2000" dirty="0">
                <a:solidFill>
                  <a:schemeClr val="bg2"/>
                </a:solidFill>
              </a:rPr>
              <a:t/>
            </a:r>
            <a:br>
              <a:rPr lang="en-US" sz="2000" dirty="0">
                <a:solidFill>
                  <a:schemeClr val="bg2"/>
                </a:solidFill>
              </a:rPr>
            </a:br>
            <a:r>
              <a:rPr lang="en-US" sz="2000" dirty="0">
                <a:solidFill>
                  <a:schemeClr val="bg2"/>
                </a:solidFill>
              </a:rPr>
              <a:t>[c:\</a:t>
            </a:r>
            <a:r>
              <a:rPr lang="en-US" sz="2000" dirty="0" err="1">
                <a:solidFill>
                  <a:schemeClr val="bg2"/>
                </a:solidFill>
              </a:rPr>
              <a:t>VelocityDb</a:t>
            </a:r>
            <a:r>
              <a:rPr lang="en-US" sz="2000" dirty="0">
                <a:solidFill>
                  <a:schemeClr val="bg2"/>
                </a:solidFill>
              </a:rPr>
              <a:t>\Release]timer&amp; KevinBaconNumbers.exe&amp; timer</a:t>
            </a:r>
          </a:p>
          <a:p>
            <a:r>
              <a:rPr lang="en-US" sz="2000" dirty="0">
                <a:solidFill>
                  <a:schemeClr val="bg2"/>
                </a:solidFill>
              </a:rPr>
              <a:t>Timer 1 on: 12:07:04</a:t>
            </a:r>
          </a:p>
          <a:p>
            <a:r>
              <a:rPr lang="en-US" sz="2000" dirty="0">
                <a:solidFill>
                  <a:schemeClr val="bg2"/>
                </a:solidFill>
              </a:rPr>
              <a:t>Degree 0 has # of people: 1</a:t>
            </a:r>
          </a:p>
          <a:p>
            <a:r>
              <a:rPr lang="en-US" sz="2000" dirty="0">
                <a:solidFill>
                  <a:schemeClr val="bg2"/>
                </a:solidFill>
              </a:rPr>
              <a:t>Degree 1 has # of people: 3475</a:t>
            </a:r>
          </a:p>
          <a:p>
            <a:r>
              <a:rPr lang="en-US" sz="2000" dirty="0">
                <a:solidFill>
                  <a:schemeClr val="bg2"/>
                </a:solidFill>
              </a:rPr>
              <a:t>Degree 2 has # of people: 385345</a:t>
            </a:r>
          </a:p>
          <a:p>
            <a:r>
              <a:rPr lang="en-US" sz="2000" dirty="0">
                <a:solidFill>
                  <a:schemeClr val="bg2"/>
                </a:solidFill>
              </a:rPr>
              <a:t>Degree 3 has # of people: 894996</a:t>
            </a:r>
          </a:p>
          <a:p>
            <a:r>
              <a:rPr lang="en-US" sz="2000" dirty="0">
                <a:solidFill>
                  <a:schemeClr val="bg2"/>
                </a:solidFill>
              </a:rPr>
              <a:t>Degree 4 has # of people: 121903</a:t>
            </a:r>
          </a:p>
          <a:p>
            <a:r>
              <a:rPr lang="en-US" sz="2000" dirty="0">
                <a:solidFill>
                  <a:schemeClr val="bg2"/>
                </a:solidFill>
              </a:rPr>
              <a:t>Degree 5 has # of people: 7462</a:t>
            </a:r>
          </a:p>
          <a:p>
            <a:r>
              <a:rPr lang="en-US" sz="2000" dirty="0">
                <a:solidFill>
                  <a:schemeClr val="bg2"/>
                </a:solidFill>
              </a:rPr>
              <a:t>Degree 6 has # of people: 446</a:t>
            </a:r>
          </a:p>
          <a:p>
            <a:r>
              <a:rPr lang="en-US" sz="2000" dirty="0">
                <a:solidFill>
                  <a:schemeClr val="bg2"/>
                </a:solidFill>
              </a:rPr>
              <a:t>Degree 7 has # of people: 28</a:t>
            </a:r>
          </a:p>
          <a:p>
            <a:r>
              <a:rPr lang="en-US" sz="2000" dirty="0">
                <a:solidFill>
                  <a:schemeClr val="bg2"/>
                </a:solidFill>
              </a:rPr>
              <a:t>Degree 8 has # of people: 0</a:t>
            </a:r>
          </a:p>
          <a:p>
            <a:r>
              <a:rPr lang="en-US" sz="2000" dirty="0">
                <a:solidFill>
                  <a:schemeClr val="bg2"/>
                </a:solidFill>
              </a:rPr>
              <a:t>Degree 9 has # of people: 0</a:t>
            </a:r>
          </a:p>
          <a:p>
            <a:r>
              <a:rPr lang="en-US" sz="2000" dirty="0">
                <a:solidFill>
                  <a:schemeClr val="bg2"/>
                </a:solidFill>
              </a:rPr>
              <a:t>Timer 1 off: 12:07:33 Elapsed: 0:00:29.81</a:t>
            </a:r>
          </a:p>
        </p:txBody>
      </p:sp>
    </p:spTree>
    <p:extLst>
      <p:ext uri="{BB962C8B-B14F-4D97-AF65-F5344CB8AC3E}">
        <p14:creationId xmlns:p14="http://schemas.microsoft.com/office/powerpoint/2010/main" val="2600173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91" y="879670"/>
            <a:ext cx="11336482" cy="2102855"/>
          </a:xfrm>
        </p:spPr>
        <p:txBody>
          <a:bodyPr/>
          <a:lstStyle/>
          <a:p>
            <a:r>
              <a:rPr lang="en-US" dirty="0" smtClean="0">
                <a:solidFill>
                  <a:schemeClr val="bg2"/>
                </a:solidFill>
              </a:rPr>
              <a:t>Property Graph Database basic structure</a:t>
            </a:r>
            <a:endParaRPr lang="en-US"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54622157"/>
              </p:ext>
            </p:extLst>
          </p:nvPr>
        </p:nvGraphicFramePr>
        <p:xfrm>
          <a:off x="2468806" y="2631077"/>
          <a:ext cx="8555952" cy="1926336"/>
        </p:xfrm>
        <a:graphic>
          <a:graphicData uri="http://schemas.openxmlformats.org/drawingml/2006/table">
            <a:tbl>
              <a:tblPr firstRow="1" bandRow="1">
                <a:tableStyleId>{5940675A-B579-460E-94D1-54222C63F5DA}</a:tableStyleId>
              </a:tblPr>
              <a:tblGrid>
                <a:gridCol w="1936943"/>
                <a:gridCol w="6619009"/>
              </a:tblGrid>
              <a:tr h="394736">
                <a:tc>
                  <a:txBody>
                    <a:bodyPr/>
                    <a:lstStyle/>
                    <a:p>
                      <a:r>
                        <a:rPr lang="en-US" dirty="0" smtClean="0">
                          <a:solidFill>
                            <a:schemeClr val="bg2"/>
                          </a:solidFill>
                        </a:rPr>
                        <a:t>Graph</a:t>
                      </a:r>
                      <a:endParaRPr lang="en-US" dirty="0">
                        <a:solidFill>
                          <a:schemeClr val="bg2"/>
                        </a:solidFill>
                      </a:endParaRPr>
                    </a:p>
                  </a:txBody>
                  <a:tcPr/>
                </a:tc>
                <a:tc>
                  <a:txBody>
                    <a:bodyPr/>
                    <a:lstStyle/>
                    <a:p>
                      <a:r>
                        <a:rPr lang="en-US" dirty="0" smtClean="0">
                          <a:solidFill>
                            <a:schemeClr val="bg2"/>
                          </a:solidFill>
                        </a:rPr>
                        <a:t>An object that contains vertices and edges</a:t>
                      </a:r>
                      <a:endParaRPr lang="en-US" dirty="0">
                        <a:solidFill>
                          <a:schemeClr val="bg2"/>
                        </a:solidFill>
                      </a:endParaRPr>
                    </a:p>
                  </a:txBody>
                  <a:tcPr/>
                </a:tc>
              </a:tr>
              <a:tr h="394736">
                <a:tc>
                  <a:txBody>
                    <a:bodyPr/>
                    <a:lstStyle/>
                    <a:p>
                      <a:r>
                        <a:rPr lang="en-US" dirty="0" smtClean="0">
                          <a:solidFill>
                            <a:schemeClr val="bg2"/>
                          </a:solidFill>
                        </a:rPr>
                        <a:t>Vertex</a:t>
                      </a:r>
                      <a:endParaRPr lang="en-US" dirty="0">
                        <a:solidFill>
                          <a:schemeClr val="bg2"/>
                        </a:solidFill>
                      </a:endParaRPr>
                    </a:p>
                  </a:txBody>
                  <a:tcPr/>
                </a:tc>
                <a:tc>
                  <a:txBody>
                    <a:bodyPr/>
                    <a:lstStyle/>
                    <a:p>
                      <a:r>
                        <a:rPr lang="en-US" dirty="0" smtClean="0">
                          <a:solidFill>
                            <a:schemeClr val="bg2"/>
                          </a:solidFill>
                        </a:rPr>
                        <a:t>An object that has incoming and outgoing edges</a:t>
                      </a:r>
                      <a:endParaRPr lang="en-US" dirty="0">
                        <a:solidFill>
                          <a:schemeClr val="bg2"/>
                        </a:solidFill>
                      </a:endParaRPr>
                    </a:p>
                  </a:txBody>
                  <a:tcPr/>
                </a:tc>
              </a:tr>
              <a:tr h="394736">
                <a:tc>
                  <a:txBody>
                    <a:bodyPr/>
                    <a:lstStyle/>
                    <a:p>
                      <a:r>
                        <a:rPr lang="en-US" dirty="0" smtClean="0">
                          <a:solidFill>
                            <a:schemeClr val="bg2"/>
                          </a:solidFill>
                        </a:rPr>
                        <a:t>Edge</a:t>
                      </a:r>
                      <a:endParaRPr lang="en-US" dirty="0">
                        <a:solidFill>
                          <a:schemeClr val="bg2"/>
                        </a:solidFill>
                      </a:endParaRPr>
                    </a:p>
                  </a:txBody>
                  <a:tcPr/>
                </a:tc>
                <a:tc>
                  <a:txBody>
                    <a:bodyPr/>
                    <a:lstStyle/>
                    <a:p>
                      <a:r>
                        <a:rPr lang="en-US" dirty="0" smtClean="0">
                          <a:solidFill>
                            <a:schemeClr val="bg2"/>
                          </a:solidFill>
                        </a:rPr>
                        <a:t>An object that has a tail and head vertex</a:t>
                      </a:r>
                      <a:endParaRPr lang="en-US" dirty="0">
                        <a:solidFill>
                          <a:schemeClr val="bg2"/>
                        </a:solidFill>
                      </a:endParaRPr>
                    </a:p>
                  </a:txBody>
                  <a:tcPr/>
                </a:tc>
              </a:tr>
              <a:tr h="394736">
                <a:tc>
                  <a:txBody>
                    <a:bodyPr/>
                    <a:lstStyle/>
                    <a:p>
                      <a:r>
                        <a:rPr lang="en-US" dirty="0" smtClean="0">
                          <a:solidFill>
                            <a:schemeClr val="bg2"/>
                          </a:solidFill>
                        </a:rPr>
                        <a:t>Property</a:t>
                      </a:r>
                      <a:endParaRPr lang="en-US" dirty="0">
                        <a:solidFill>
                          <a:schemeClr val="bg2"/>
                        </a:solidFill>
                      </a:endParaRPr>
                    </a:p>
                  </a:txBody>
                  <a:tcPr/>
                </a:tc>
                <a:tc>
                  <a:txBody>
                    <a:bodyPr/>
                    <a:lstStyle/>
                    <a:p>
                      <a:r>
                        <a:rPr lang="en-US" dirty="0" smtClean="0">
                          <a:solidFill>
                            <a:schemeClr val="bg2"/>
                          </a:solidFill>
                        </a:rPr>
                        <a:t>A key/value associated with a Vertex or Edge</a:t>
                      </a:r>
                      <a:endParaRPr lang="en-US" dirty="0">
                        <a:solidFill>
                          <a:schemeClr val="bg2"/>
                        </a:solidFill>
                      </a:endParaRPr>
                    </a:p>
                  </a:txBody>
                  <a:tcPr/>
                </a:tc>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960" y="5342312"/>
            <a:ext cx="4221480" cy="3703320"/>
          </a:xfrm>
          <a:prstGeom prst="rect">
            <a:avLst/>
          </a:prstGeom>
        </p:spPr>
      </p:pic>
      <p:sp>
        <p:nvSpPr>
          <p:cNvPr id="10" name="TextBox 9"/>
          <p:cNvSpPr txBox="1"/>
          <p:nvPr/>
        </p:nvSpPr>
        <p:spPr>
          <a:xfrm>
            <a:off x="3221182" y="4733932"/>
            <a:ext cx="7678881" cy="472630"/>
          </a:xfrm>
          <a:prstGeom prst="rect">
            <a:avLst/>
          </a:prstGeom>
          <a:noFill/>
        </p:spPr>
        <p:txBody>
          <a:bodyPr wrap="square" rtlCol="0">
            <a:spAutoFit/>
          </a:bodyPr>
          <a:lstStyle/>
          <a:p>
            <a:r>
              <a:rPr lang="en-US" dirty="0" smtClean="0">
                <a:solidFill>
                  <a:schemeClr val="bg2"/>
                </a:solidFill>
              </a:rPr>
              <a:t>Edges and Vertices also have an associated id</a:t>
            </a:r>
            <a:endParaRPr lang="en-US" dirty="0">
              <a:solidFill>
                <a:schemeClr val="bg2"/>
              </a:solidFill>
            </a:endParaRPr>
          </a:p>
        </p:txBody>
      </p:sp>
    </p:spTree>
    <p:extLst>
      <p:ext uri="{BB962C8B-B14F-4D97-AF65-F5344CB8AC3E}">
        <p14:creationId xmlns:p14="http://schemas.microsoft.com/office/powerpoint/2010/main" val="3235404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827" y="196948"/>
            <a:ext cx="3249637" cy="1659988"/>
          </a:xfrm>
        </p:spPr>
        <p:txBody>
          <a:bodyPr>
            <a:normAutofit/>
          </a:bodyPr>
          <a:lstStyle/>
          <a:p>
            <a:r>
              <a:rPr lang="en-US" sz="7200" dirty="0" smtClean="0">
                <a:solidFill>
                  <a:schemeClr val="bg2"/>
                </a:solidFill>
              </a:rPr>
              <a:t>Vertex</a:t>
            </a:r>
            <a:endParaRPr lang="en-US" sz="7200" dirty="0">
              <a:solidFill>
                <a:schemeClr val="bg2"/>
              </a:solidFill>
            </a:endParaRPr>
          </a:p>
        </p:txBody>
      </p:sp>
      <p:sp>
        <p:nvSpPr>
          <p:cNvPr id="3" name="Oval 2"/>
          <p:cNvSpPr/>
          <p:nvPr/>
        </p:nvSpPr>
        <p:spPr>
          <a:xfrm>
            <a:off x="5106572" y="2363372"/>
            <a:ext cx="2250831" cy="2250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28128" y="3386181"/>
            <a:ext cx="829994" cy="472630"/>
          </a:xfrm>
          <a:prstGeom prst="rect">
            <a:avLst/>
          </a:prstGeom>
          <a:noFill/>
        </p:spPr>
        <p:txBody>
          <a:bodyPr wrap="square" rtlCol="0">
            <a:spAutoFit/>
          </a:bodyPr>
          <a:lstStyle/>
          <a:p>
            <a:r>
              <a:rPr lang="en-US" dirty="0" smtClean="0">
                <a:solidFill>
                  <a:schemeClr val="bg2">
                    <a:lumMod val="60000"/>
                    <a:lumOff val="40000"/>
                  </a:schemeClr>
                </a:solidFill>
              </a:rPr>
              <a:t>669</a:t>
            </a:r>
            <a:endParaRPr lang="en-US" dirty="0">
              <a:solidFill>
                <a:schemeClr val="bg2">
                  <a:lumMod val="60000"/>
                  <a:lumOff val="40000"/>
                </a:schemeClr>
              </a:solidFill>
            </a:endParaRPr>
          </a:p>
        </p:txBody>
      </p:sp>
      <p:sp>
        <p:nvSpPr>
          <p:cNvPr id="5" name="Rectangle 4"/>
          <p:cNvSpPr/>
          <p:nvPr/>
        </p:nvSpPr>
        <p:spPr>
          <a:xfrm>
            <a:off x="5912324" y="2923566"/>
            <a:ext cx="610103" cy="599459"/>
          </a:xfrm>
          <a:prstGeom prst="rect">
            <a:avLst/>
          </a:prstGeom>
        </p:spPr>
        <p:txBody>
          <a:bodyPr wrap="none">
            <a:spAutoFit/>
          </a:bodyPr>
          <a:lstStyle/>
          <a:p>
            <a:pPr lvl="0"/>
            <a:r>
              <a:rPr lang="en-US" sz="3200" dirty="0" smtClean="0">
                <a:solidFill>
                  <a:srgbClr val="134770"/>
                </a:solidFill>
              </a:rPr>
              <a:t>id</a:t>
            </a:r>
            <a:endParaRPr lang="en-US" sz="3200" dirty="0">
              <a:solidFill>
                <a:srgbClr val="13477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69451919"/>
              </p:ext>
            </p:extLst>
          </p:nvPr>
        </p:nvGraphicFramePr>
        <p:xfrm>
          <a:off x="3251689" y="5076818"/>
          <a:ext cx="6541476" cy="1926336"/>
        </p:xfrm>
        <a:graphic>
          <a:graphicData uri="http://schemas.openxmlformats.org/drawingml/2006/table">
            <a:tbl>
              <a:tblPr firstRow="1" bandRow="1">
                <a:tableStyleId>{5940675A-B579-460E-94D1-54222C63F5DA}</a:tableStyleId>
              </a:tblPr>
              <a:tblGrid>
                <a:gridCol w="3270738"/>
                <a:gridCol w="3270738"/>
              </a:tblGrid>
              <a:tr h="370840">
                <a:tc>
                  <a:txBody>
                    <a:bodyPr/>
                    <a:lstStyle/>
                    <a:p>
                      <a:r>
                        <a:rPr lang="en-US" dirty="0" smtClean="0">
                          <a:solidFill>
                            <a:schemeClr val="bg2"/>
                          </a:solidFill>
                        </a:rPr>
                        <a:t>Property</a:t>
                      </a:r>
                      <a:r>
                        <a:rPr lang="en-US" baseline="0" dirty="0" smtClean="0">
                          <a:solidFill>
                            <a:schemeClr val="bg2"/>
                          </a:solidFill>
                        </a:rPr>
                        <a:t> name (key)</a:t>
                      </a:r>
                      <a:endParaRPr lang="en-US" dirty="0">
                        <a:solidFill>
                          <a:schemeClr val="bg2"/>
                        </a:solidFill>
                      </a:endParaRPr>
                    </a:p>
                  </a:txBody>
                  <a:tcPr/>
                </a:tc>
                <a:tc>
                  <a:txBody>
                    <a:bodyPr/>
                    <a:lstStyle/>
                    <a:p>
                      <a:r>
                        <a:rPr lang="en-US" dirty="0" smtClean="0">
                          <a:solidFill>
                            <a:schemeClr val="bg2"/>
                          </a:solidFill>
                        </a:rPr>
                        <a:t>Property Value</a:t>
                      </a:r>
                      <a:endParaRPr lang="en-US" dirty="0">
                        <a:solidFill>
                          <a:schemeClr val="bg2"/>
                        </a:solidFill>
                      </a:endParaRPr>
                    </a:p>
                  </a:txBody>
                  <a:tcPr/>
                </a:tc>
              </a:tr>
              <a:tr h="370840">
                <a:tc>
                  <a:txBody>
                    <a:bodyPr/>
                    <a:lstStyle/>
                    <a:p>
                      <a:r>
                        <a:rPr lang="en-US" dirty="0" smtClean="0">
                          <a:solidFill>
                            <a:schemeClr val="bg2"/>
                          </a:solidFill>
                        </a:rPr>
                        <a:t>“rating”</a:t>
                      </a:r>
                      <a:endParaRPr lang="en-US" dirty="0">
                        <a:solidFill>
                          <a:schemeClr val="bg2"/>
                        </a:solidFill>
                      </a:endParaRPr>
                    </a:p>
                  </a:txBody>
                  <a:tcPr/>
                </a:tc>
                <a:tc>
                  <a:txBody>
                    <a:bodyPr/>
                    <a:lstStyle/>
                    <a:p>
                      <a:r>
                        <a:rPr lang="en-US" dirty="0" smtClean="0">
                          <a:solidFill>
                            <a:schemeClr val="bg2"/>
                          </a:solidFill>
                        </a:rPr>
                        <a:t>4</a:t>
                      </a:r>
                      <a:endParaRPr lang="en-US" dirty="0">
                        <a:solidFill>
                          <a:schemeClr val="bg2"/>
                        </a:solidFill>
                      </a:endParaRPr>
                    </a:p>
                  </a:txBody>
                  <a:tcPr/>
                </a:tc>
              </a:tr>
              <a:tr h="370840">
                <a:tc>
                  <a:txBody>
                    <a:bodyPr/>
                    <a:lstStyle/>
                    <a:p>
                      <a:r>
                        <a:rPr lang="en-US" dirty="0" smtClean="0">
                          <a:solidFill>
                            <a:schemeClr val="bg2"/>
                          </a:solidFill>
                        </a:rPr>
                        <a:t>“Established”</a:t>
                      </a:r>
                      <a:endParaRPr lang="en-US" dirty="0">
                        <a:solidFill>
                          <a:schemeClr val="bg2"/>
                        </a:solidFill>
                      </a:endParaRPr>
                    </a:p>
                  </a:txBody>
                  <a:tcPr/>
                </a:tc>
                <a:tc>
                  <a:txBody>
                    <a:bodyPr/>
                    <a:lstStyle/>
                    <a:p>
                      <a:r>
                        <a:rPr lang="en-US" dirty="0" smtClean="0">
                          <a:solidFill>
                            <a:schemeClr val="bg2"/>
                          </a:solidFill>
                        </a:rPr>
                        <a:t>Nov 14, 2015</a:t>
                      </a:r>
                      <a:endParaRPr lang="en-US" dirty="0">
                        <a:solidFill>
                          <a:schemeClr val="bg2"/>
                        </a:solidFill>
                      </a:endParaRPr>
                    </a:p>
                  </a:txBody>
                  <a:tcPr/>
                </a:tc>
              </a:tr>
              <a:tr h="370840">
                <a:tc>
                  <a:txBody>
                    <a:bodyPr/>
                    <a:lstStyle/>
                    <a:p>
                      <a:r>
                        <a:rPr lang="en-US" dirty="0" smtClean="0">
                          <a:solidFill>
                            <a:schemeClr val="bg2"/>
                          </a:solidFill>
                        </a:rPr>
                        <a:t>...</a:t>
                      </a:r>
                      <a:endParaRPr lang="en-US" dirty="0">
                        <a:solidFill>
                          <a:schemeClr val="bg2"/>
                        </a:solidFill>
                      </a:endParaRPr>
                    </a:p>
                  </a:txBody>
                  <a:tcPr/>
                </a:tc>
                <a:tc>
                  <a:txBody>
                    <a:bodyPr/>
                    <a:lstStyle/>
                    <a:p>
                      <a:r>
                        <a:rPr lang="en-US" dirty="0" smtClean="0">
                          <a:solidFill>
                            <a:schemeClr val="bg2"/>
                          </a:solidFill>
                        </a:rPr>
                        <a:t>…</a:t>
                      </a:r>
                      <a:endParaRPr lang="en-US" dirty="0">
                        <a:solidFill>
                          <a:schemeClr val="bg2"/>
                        </a:solidFill>
                      </a:endParaRPr>
                    </a:p>
                  </a:txBody>
                  <a:tcPr/>
                </a:tc>
              </a:tr>
            </a:tbl>
          </a:graphicData>
        </a:graphic>
      </p:graphicFrame>
    </p:spTree>
    <p:extLst>
      <p:ext uri="{BB962C8B-B14F-4D97-AF65-F5344CB8AC3E}">
        <p14:creationId xmlns:p14="http://schemas.microsoft.com/office/powerpoint/2010/main" val="312699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2" y="117995"/>
            <a:ext cx="4445390" cy="2321343"/>
          </a:xfrm>
        </p:spPr>
        <p:txBody>
          <a:bodyPr/>
          <a:lstStyle/>
          <a:p>
            <a:r>
              <a:rPr lang="en-US" dirty="0" smtClean="0">
                <a:solidFill>
                  <a:schemeClr val="bg2"/>
                </a:solidFill>
              </a:rPr>
              <a:t>Edge</a:t>
            </a:r>
            <a:endParaRPr lang="en-US" dirty="0">
              <a:solidFill>
                <a:schemeClr val="bg2"/>
              </a:solidFill>
            </a:endParaRPr>
          </a:p>
        </p:txBody>
      </p:sp>
      <p:cxnSp>
        <p:nvCxnSpPr>
          <p:cNvPr id="5" name="Straight Arrow Connector 4"/>
          <p:cNvCxnSpPr/>
          <p:nvPr/>
        </p:nvCxnSpPr>
        <p:spPr>
          <a:xfrm flipV="1">
            <a:off x="2757268" y="3108960"/>
            <a:ext cx="7343335" cy="56271"/>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50831" y="2439338"/>
            <a:ext cx="1294228" cy="599459"/>
          </a:xfrm>
          <a:prstGeom prst="rect">
            <a:avLst/>
          </a:prstGeom>
          <a:noFill/>
        </p:spPr>
        <p:txBody>
          <a:bodyPr wrap="square" rtlCol="0">
            <a:spAutoFit/>
          </a:bodyPr>
          <a:lstStyle/>
          <a:p>
            <a:r>
              <a:rPr lang="en-US" sz="3200" dirty="0" smtClean="0">
                <a:solidFill>
                  <a:schemeClr val="bg2"/>
                </a:solidFill>
              </a:rPr>
              <a:t>tail</a:t>
            </a:r>
            <a:endParaRPr lang="en-US" sz="3200" dirty="0">
              <a:solidFill>
                <a:schemeClr val="bg2"/>
              </a:solidFill>
            </a:endParaRPr>
          </a:p>
        </p:txBody>
      </p:sp>
      <p:sp>
        <p:nvSpPr>
          <p:cNvPr id="9" name="Rectangle 8"/>
          <p:cNvSpPr/>
          <p:nvPr/>
        </p:nvSpPr>
        <p:spPr>
          <a:xfrm>
            <a:off x="9499797" y="2335412"/>
            <a:ext cx="1201611" cy="599459"/>
          </a:xfrm>
          <a:prstGeom prst="rect">
            <a:avLst/>
          </a:prstGeom>
        </p:spPr>
        <p:txBody>
          <a:bodyPr wrap="none">
            <a:spAutoFit/>
          </a:bodyPr>
          <a:lstStyle/>
          <a:p>
            <a:pPr lvl="0"/>
            <a:r>
              <a:rPr lang="en-US" sz="3200" dirty="0" smtClean="0">
                <a:solidFill>
                  <a:srgbClr val="134770"/>
                </a:solidFill>
              </a:rPr>
              <a:t>head</a:t>
            </a:r>
            <a:endParaRPr lang="en-US" sz="3200" dirty="0">
              <a:solidFill>
                <a:srgbClr val="134770"/>
              </a:solidFill>
            </a:endParaRPr>
          </a:p>
        </p:txBody>
      </p:sp>
      <p:cxnSp>
        <p:nvCxnSpPr>
          <p:cNvPr id="10" name="Straight Arrow Connector 9"/>
          <p:cNvCxnSpPr/>
          <p:nvPr/>
        </p:nvCxnSpPr>
        <p:spPr>
          <a:xfrm flipV="1">
            <a:off x="2757267" y="7645378"/>
            <a:ext cx="7343335" cy="56271"/>
          </a:xfrm>
          <a:prstGeom prst="straightConnector1">
            <a:avLst/>
          </a:prstGeom>
          <a:ln w="381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64966" y="6822832"/>
            <a:ext cx="3727938" cy="472630"/>
          </a:xfrm>
          <a:prstGeom prst="rect">
            <a:avLst/>
          </a:prstGeom>
          <a:noFill/>
        </p:spPr>
        <p:txBody>
          <a:bodyPr wrap="square" rtlCol="0">
            <a:spAutoFit/>
          </a:bodyPr>
          <a:lstStyle/>
          <a:p>
            <a:r>
              <a:rPr lang="en-US" dirty="0" smtClean="0">
                <a:solidFill>
                  <a:schemeClr val="bg2"/>
                </a:solidFill>
              </a:rPr>
              <a:t>Can also be bidirectional</a:t>
            </a:r>
            <a:endParaRPr lang="en-US" dirty="0">
              <a:solidFill>
                <a:schemeClr val="bg2"/>
              </a:solidFill>
            </a:endParaRPr>
          </a:p>
        </p:txBody>
      </p:sp>
      <p:sp>
        <p:nvSpPr>
          <p:cNvPr id="13" name="TextBox 12"/>
          <p:cNvSpPr txBox="1"/>
          <p:nvPr/>
        </p:nvSpPr>
        <p:spPr>
          <a:xfrm>
            <a:off x="5828128" y="2739067"/>
            <a:ext cx="829994" cy="472630"/>
          </a:xfrm>
          <a:prstGeom prst="rect">
            <a:avLst/>
          </a:prstGeom>
          <a:noFill/>
        </p:spPr>
        <p:txBody>
          <a:bodyPr wrap="square" rtlCol="0">
            <a:spAutoFit/>
          </a:bodyPr>
          <a:lstStyle/>
          <a:p>
            <a:r>
              <a:rPr lang="en-US" dirty="0" smtClean="0">
                <a:solidFill>
                  <a:schemeClr val="bg2">
                    <a:lumMod val="60000"/>
                    <a:lumOff val="40000"/>
                  </a:schemeClr>
                </a:solidFill>
              </a:rPr>
              <a:t>454</a:t>
            </a:r>
            <a:endParaRPr lang="en-US" dirty="0">
              <a:solidFill>
                <a:schemeClr val="bg2">
                  <a:lumMod val="60000"/>
                  <a:lumOff val="40000"/>
                </a:schemeClr>
              </a:solidFill>
            </a:endParaRPr>
          </a:p>
        </p:txBody>
      </p:sp>
      <p:sp>
        <p:nvSpPr>
          <p:cNvPr id="14" name="Rectangle 13"/>
          <p:cNvSpPr/>
          <p:nvPr/>
        </p:nvSpPr>
        <p:spPr>
          <a:xfrm>
            <a:off x="5912324" y="2276452"/>
            <a:ext cx="610103" cy="599459"/>
          </a:xfrm>
          <a:prstGeom prst="rect">
            <a:avLst/>
          </a:prstGeom>
        </p:spPr>
        <p:txBody>
          <a:bodyPr wrap="none">
            <a:spAutoFit/>
          </a:bodyPr>
          <a:lstStyle/>
          <a:p>
            <a:pPr lvl="0"/>
            <a:r>
              <a:rPr lang="en-US" sz="3200" dirty="0" smtClean="0">
                <a:solidFill>
                  <a:srgbClr val="134770"/>
                </a:solidFill>
              </a:rPr>
              <a:t>id</a:t>
            </a:r>
            <a:endParaRPr lang="en-US" sz="3200" dirty="0">
              <a:solidFill>
                <a:srgbClr val="13477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688995437"/>
              </p:ext>
            </p:extLst>
          </p:nvPr>
        </p:nvGraphicFramePr>
        <p:xfrm>
          <a:off x="3108960" y="3478968"/>
          <a:ext cx="6541476" cy="1926336"/>
        </p:xfrm>
        <a:graphic>
          <a:graphicData uri="http://schemas.openxmlformats.org/drawingml/2006/table">
            <a:tbl>
              <a:tblPr firstRow="1" bandRow="1">
                <a:tableStyleId>{5940675A-B579-460E-94D1-54222C63F5DA}</a:tableStyleId>
              </a:tblPr>
              <a:tblGrid>
                <a:gridCol w="3270738"/>
                <a:gridCol w="3270738"/>
              </a:tblGrid>
              <a:tr h="370840">
                <a:tc>
                  <a:txBody>
                    <a:bodyPr/>
                    <a:lstStyle/>
                    <a:p>
                      <a:r>
                        <a:rPr lang="en-US" dirty="0" smtClean="0">
                          <a:solidFill>
                            <a:schemeClr val="bg2"/>
                          </a:solidFill>
                        </a:rPr>
                        <a:t>Property</a:t>
                      </a:r>
                      <a:r>
                        <a:rPr lang="en-US" baseline="0" dirty="0" smtClean="0">
                          <a:solidFill>
                            <a:schemeClr val="bg2"/>
                          </a:solidFill>
                        </a:rPr>
                        <a:t> name (key)</a:t>
                      </a:r>
                      <a:endParaRPr lang="en-US" dirty="0">
                        <a:solidFill>
                          <a:schemeClr val="bg2"/>
                        </a:solidFill>
                      </a:endParaRPr>
                    </a:p>
                  </a:txBody>
                  <a:tcPr/>
                </a:tc>
                <a:tc>
                  <a:txBody>
                    <a:bodyPr/>
                    <a:lstStyle/>
                    <a:p>
                      <a:r>
                        <a:rPr lang="en-US" dirty="0" smtClean="0">
                          <a:solidFill>
                            <a:schemeClr val="bg2"/>
                          </a:solidFill>
                        </a:rPr>
                        <a:t>Property Value</a:t>
                      </a:r>
                      <a:endParaRPr lang="en-US" dirty="0">
                        <a:solidFill>
                          <a:schemeClr val="bg2"/>
                        </a:solidFill>
                      </a:endParaRPr>
                    </a:p>
                  </a:txBody>
                  <a:tcPr/>
                </a:tc>
              </a:tr>
              <a:tr h="370840">
                <a:tc>
                  <a:txBody>
                    <a:bodyPr/>
                    <a:lstStyle/>
                    <a:p>
                      <a:r>
                        <a:rPr lang="en-US" dirty="0" smtClean="0">
                          <a:solidFill>
                            <a:schemeClr val="bg2"/>
                          </a:solidFill>
                        </a:rPr>
                        <a:t>rating</a:t>
                      </a:r>
                      <a:endParaRPr lang="en-US" dirty="0">
                        <a:solidFill>
                          <a:schemeClr val="bg2"/>
                        </a:solidFill>
                      </a:endParaRPr>
                    </a:p>
                  </a:txBody>
                  <a:tcPr/>
                </a:tc>
                <a:tc>
                  <a:txBody>
                    <a:bodyPr/>
                    <a:lstStyle/>
                    <a:p>
                      <a:r>
                        <a:rPr lang="en-US" dirty="0" smtClean="0">
                          <a:solidFill>
                            <a:schemeClr val="bg2"/>
                          </a:solidFill>
                        </a:rPr>
                        <a:t>4</a:t>
                      </a:r>
                      <a:endParaRPr lang="en-US" dirty="0">
                        <a:solidFill>
                          <a:schemeClr val="bg2"/>
                        </a:solidFill>
                      </a:endParaRPr>
                    </a:p>
                  </a:txBody>
                  <a:tcPr/>
                </a:tc>
              </a:tr>
              <a:tr h="370840">
                <a:tc>
                  <a:txBody>
                    <a:bodyPr/>
                    <a:lstStyle/>
                    <a:p>
                      <a:r>
                        <a:rPr lang="en-US" dirty="0" smtClean="0">
                          <a:solidFill>
                            <a:schemeClr val="bg2"/>
                          </a:solidFill>
                        </a:rPr>
                        <a:t>“Established”</a:t>
                      </a:r>
                      <a:endParaRPr lang="en-US" dirty="0">
                        <a:solidFill>
                          <a:schemeClr val="bg2"/>
                        </a:solidFill>
                      </a:endParaRPr>
                    </a:p>
                  </a:txBody>
                  <a:tcPr/>
                </a:tc>
                <a:tc>
                  <a:txBody>
                    <a:bodyPr/>
                    <a:lstStyle/>
                    <a:p>
                      <a:r>
                        <a:rPr lang="en-US" dirty="0" smtClean="0">
                          <a:solidFill>
                            <a:schemeClr val="bg2"/>
                          </a:solidFill>
                        </a:rPr>
                        <a:t>Nov 14, 2015</a:t>
                      </a:r>
                      <a:endParaRPr lang="en-US" dirty="0">
                        <a:solidFill>
                          <a:schemeClr val="bg2"/>
                        </a:solidFill>
                      </a:endParaRPr>
                    </a:p>
                  </a:txBody>
                  <a:tcPr/>
                </a:tc>
              </a:tr>
              <a:tr h="370840">
                <a:tc>
                  <a:txBody>
                    <a:bodyPr/>
                    <a:lstStyle/>
                    <a:p>
                      <a:r>
                        <a:rPr lang="en-US" dirty="0" smtClean="0">
                          <a:solidFill>
                            <a:schemeClr val="bg2"/>
                          </a:solidFill>
                        </a:rPr>
                        <a:t>...</a:t>
                      </a:r>
                      <a:endParaRPr lang="en-US" dirty="0">
                        <a:solidFill>
                          <a:schemeClr val="bg2"/>
                        </a:solidFill>
                      </a:endParaRPr>
                    </a:p>
                  </a:txBody>
                  <a:tcPr/>
                </a:tc>
                <a:tc>
                  <a:txBody>
                    <a:bodyPr/>
                    <a:lstStyle/>
                    <a:p>
                      <a:r>
                        <a:rPr lang="en-US" dirty="0" smtClean="0">
                          <a:solidFill>
                            <a:schemeClr val="bg2"/>
                          </a:solidFill>
                        </a:rPr>
                        <a:t>…</a:t>
                      </a:r>
                      <a:endParaRPr lang="en-US" dirty="0">
                        <a:solidFill>
                          <a:schemeClr val="bg2"/>
                        </a:solidFill>
                      </a:endParaRPr>
                    </a:p>
                  </a:txBody>
                  <a:tcPr/>
                </a:tc>
              </a:tr>
            </a:tbl>
          </a:graphicData>
        </a:graphic>
      </p:graphicFrame>
      <p:sp>
        <p:nvSpPr>
          <p:cNvPr id="16" name="Rectangle 15"/>
          <p:cNvSpPr/>
          <p:nvPr/>
        </p:nvSpPr>
        <p:spPr>
          <a:xfrm>
            <a:off x="2291925" y="3165231"/>
            <a:ext cx="719108" cy="472630"/>
          </a:xfrm>
          <a:prstGeom prst="rect">
            <a:avLst/>
          </a:prstGeom>
        </p:spPr>
        <p:txBody>
          <a:bodyPr wrap="none">
            <a:spAutoFit/>
          </a:bodyPr>
          <a:lstStyle/>
          <a:p>
            <a:r>
              <a:rPr lang="en-US" dirty="0" smtClean="0">
                <a:solidFill>
                  <a:schemeClr val="bg2"/>
                </a:solidFill>
              </a:rPr>
              <a:t>out</a:t>
            </a:r>
            <a:endParaRPr lang="en-US" dirty="0"/>
          </a:p>
        </p:txBody>
      </p:sp>
      <p:sp>
        <p:nvSpPr>
          <p:cNvPr id="17" name="Rectangle 16"/>
          <p:cNvSpPr/>
          <p:nvPr/>
        </p:nvSpPr>
        <p:spPr>
          <a:xfrm>
            <a:off x="9748363" y="3165231"/>
            <a:ext cx="531556" cy="505972"/>
          </a:xfrm>
          <a:prstGeom prst="rect">
            <a:avLst/>
          </a:prstGeom>
        </p:spPr>
        <p:txBody>
          <a:bodyPr wrap="none">
            <a:spAutoFit/>
          </a:bodyPr>
          <a:lstStyle/>
          <a:p>
            <a:r>
              <a:rPr lang="en-US" dirty="0" smtClean="0">
                <a:solidFill>
                  <a:schemeClr val="bg2"/>
                </a:solidFill>
              </a:rPr>
              <a:t>in</a:t>
            </a:r>
            <a:endParaRPr lang="en-US" dirty="0"/>
          </a:p>
        </p:txBody>
      </p:sp>
    </p:spTree>
    <p:extLst>
      <p:ext uri="{BB962C8B-B14F-4D97-AF65-F5344CB8AC3E}">
        <p14:creationId xmlns:p14="http://schemas.microsoft.com/office/powerpoint/2010/main" val="1486586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144" y="661461"/>
            <a:ext cx="10566399" cy="2102855"/>
          </a:xfrm>
        </p:spPr>
        <p:txBody>
          <a:bodyPr/>
          <a:lstStyle/>
          <a:p>
            <a:r>
              <a:rPr lang="en-US" dirty="0" smtClean="0">
                <a:solidFill>
                  <a:schemeClr val="bg2"/>
                </a:solidFill>
              </a:rPr>
              <a:t>Property Graph Standard Interfaces</a:t>
            </a:r>
            <a:endParaRPr lang="en-US" dirty="0">
              <a:solidFill>
                <a:schemeClr val="bg2"/>
              </a:solidFill>
            </a:endParaRPr>
          </a:p>
        </p:txBody>
      </p:sp>
      <p:sp>
        <p:nvSpPr>
          <p:cNvPr id="3" name="TextBox 2"/>
          <p:cNvSpPr txBox="1"/>
          <p:nvPr/>
        </p:nvSpPr>
        <p:spPr>
          <a:xfrm>
            <a:off x="1849582" y="2535382"/>
            <a:ext cx="9279082" cy="5056256"/>
          </a:xfrm>
          <a:prstGeom prst="rect">
            <a:avLst/>
          </a:prstGeom>
          <a:noFill/>
        </p:spPr>
        <p:txBody>
          <a:bodyPr wrap="square" rtlCol="0">
            <a:spAutoFit/>
          </a:bodyPr>
          <a:lstStyle/>
          <a:p>
            <a:r>
              <a:rPr lang="en-US" sz="3600" dirty="0" err="1" smtClean="0">
                <a:solidFill>
                  <a:schemeClr val="bg2"/>
                </a:solidFill>
              </a:rPr>
              <a:t>TinkerPop</a:t>
            </a:r>
            <a:r>
              <a:rPr lang="en-US" sz="3600" dirty="0" smtClean="0">
                <a:solidFill>
                  <a:schemeClr val="bg2"/>
                </a:solidFill>
              </a:rPr>
              <a:t>/</a:t>
            </a:r>
            <a:r>
              <a:rPr lang="en-US" sz="3600" dirty="0" smtClean="0">
                <a:solidFill>
                  <a:schemeClr val="bg2"/>
                </a:solidFill>
                <a:hlinkClick r:id="rId3"/>
              </a:rPr>
              <a:t>Blueprints</a:t>
            </a:r>
            <a:r>
              <a:rPr lang="en-US" sz="3600" dirty="0" smtClean="0">
                <a:solidFill>
                  <a:schemeClr val="bg2"/>
                </a:solidFill>
              </a:rPr>
              <a:t> </a:t>
            </a:r>
            <a:r>
              <a:rPr lang="en-US" sz="3600" dirty="0">
                <a:solidFill>
                  <a:schemeClr val="bg2"/>
                </a:solidFill>
              </a:rPr>
              <a:t>is a standardized interface for </a:t>
            </a:r>
            <a:r>
              <a:rPr lang="en-US" sz="3600" dirty="0" smtClean="0">
                <a:solidFill>
                  <a:schemeClr val="bg2"/>
                </a:solidFill>
              </a:rPr>
              <a:t>Java</a:t>
            </a:r>
          </a:p>
          <a:p>
            <a:endParaRPr lang="en-US" sz="3600" dirty="0">
              <a:solidFill>
                <a:schemeClr val="bg2"/>
              </a:solidFill>
            </a:endParaRPr>
          </a:p>
          <a:p>
            <a:r>
              <a:rPr lang="en-US" sz="3600" dirty="0" smtClean="0">
                <a:solidFill>
                  <a:schemeClr val="bg2"/>
                </a:solidFill>
                <a:hlinkClick r:id="rId4"/>
              </a:rPr>
              <a:t>Frontenac.Blueprints</a:t>
            </a:r>
            <a:r>
              <a:rPr lang="en-US" sz="3600" dirty="0" smtClean="0">
                <a:solidFill>
                  <a:schemeClr val="bg2"/>
                </a:solidFill>
              </a:rPr>
              <a:t> is a C# port of the Java interfaces </a:t>
            </a:r>
            <a:endParaRPr lang="en-US" sz="3600" dirty="0">
              <a:solidFill>
                <a:schemeClr val="bg2"/>
              </a:solidFill>
            </a:endParaRPr>
          </a:p>
          <a:p>
            <a:endParaRPr lang="en-US" sz="3600" dirty="0" smtClean="0">
              <a:solidFill>
                <a:schemeClr val="bg2"/>
              </a:solidFill>
            </a:endParaRPr>
          </a:p>
          <a:p>
            <a:r>
              <a:rPr lang="en-US" sz="3600" dirty="0" smtClean="0">
                <a:solidFill>
                  <a:schemeClr val="bg2"/>
                </a:solidFill>
              </a:rPr>
              <a:t>VelocityGraph implements the </a:t>
            </a:r>
            <a:r>
              <a:rPr lang="en-US" sz="3600" dirty="0" smtClean="0">
                <a:solidFill>
                  <a:schemeClr val="bg2"/>
                </a:solidFill>
                <a:hlinkClick r:id="rId4"/>
              </a:rPr>
              <a:t>Frontenac.Blueprints</a:t>
            </a:r>
            <a:r>
              <a:rPr lang="en-US" sz="3600" dirty="0" smtClean="0">
                <a:solidFill>
                  <a:schemeClr val="bg2"/>
                </a:solidFill>
              </a:rPr>
              <a:t> interfaces</a:t>
            </a:r>
            <a:endParaRPr lang="en-US" sz="3600" dirty="0">
              <a:solidFill>
                <a:schemeClr val="bg2"/>
              </a:solidFill>
            </a:endParaRPr>
          </a:p>
        </p:txBody>
      </p:sp>
    </p:spTree>
    <p:extLst>
      <p:ext uri="{BB962C8B-B14F-4D97-AF65-F5344CB8AC3E}">
        <p14:creationId xmlns:p14="http://schemas.microsoft.com/office/powerpoint/2010/main" val="4152615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Are graph databases schema less?	</a:t>
            </a:r>
            <a:endParaRPr lang="en-US" dirty="0">
              <a:solidFill>
                <a:schemeClr val="bg2"/>
              </a:solidFill>
            </a:endParaRPr>
          </a:p>
        </p:txBody>
      </p:sp>
      <p:sp>
        <p:nvSpPr>
          <p:cNvPr id="3" name="TextBox 2"/>
          <p:cNvSpPr txBox="1"/>
          <p:nvPr/>
        </p:nvSpPr>
        <p:spPr>
          <a:xfrm>
            <a:off x="718885" y="3446759"/>
            <a:ext cx="11563643" cy="850682"/>
          </a:xfrm>
          <a:prstGeom prst="rect">
            <a:avLst/>
          </a:prstGeom>
          <a:noFill/>
        </p:spPr>
        <p:txBody>
          <a:bodyPr wrap="square" rtlCol="0">
            <a:spAutoFit/>
          </a:bodyPr>
          <a:lstStyle/>
          <a:p>
            <a:r>
              <a:rPr lang="en-US" sz="4400" dirty="0">
                <a:solidFill>
                  <a:schemeClr val="accent3"/>
                </a:solidFill>
              </a:rPr>
              <a:t>No, no database application is </a:t>
            </a:r>
            <a:r>
              <a:rPr lang="en-US" sz="4400" dirty="0" smtClean="0">
                <a:solidFill>
                  <a:schemeClr val="accent3"/>
                </a:solidFill>
              </a:rPr>
              <a:t>schema less</a:t>
            </a:r>
            <a:r>
              <a:rPr lang="en-US" sz="4400" dirty="0">
                <a:solidFill>
                  <a:schemeClr val="accent3"/>
                </a:solidFill>
              </a:rPr>
              <a:t>.</a:t>
            </a:r>
          </a:p>
        </p:txBody>
      </p:sp>
      <p:sp>
        <p:nvSpPr>
          <p:cNvPr id="4" name="TextBox 3"/>
          <p:cNvSpPr txBox="1"/>
          <p:nvPr/>
        </p:nvSpPr>
        <p:spPr>
          <a:xfrm>
            <a:off x="1871003" y="4642338"/>
            <a:ext cx="9476805" cy="2574166"/>
          </a:xfrm>
          <a:prstGeom prst="rect">
            <a:avLst/>
          </a:prstGeom>
          <a:noFill/>
        </p:spPr>
        <p:txBody>
          <a:bodyPr wrap="square" rtlCol="0">
            <a:spAutoFit/>
          </a:bodyPr>
          <a:lstStyle/>
          <a:p>
            <a:r>
              <a:rPr lang="en-US" sz="4800" dirty="0" smtClean="0">
                <a:solidFill>
                  <a:schemeClr val="bg2"/>
                </a:solidFill>
              </a:rPr>
              <a:t>Database Schema is either:</a:t>
            </a:r>
          </a:p>
          <a:p>
            <a:pPr marL="738234" lvl="3" indent="-685800">
              <a:buFont typeface="Arial" panose="020B0604020202020204" pitchFamily="34" charset="0"/>
              <a:buChar char="•"/>
            </a:pPr>
            <a:r>
              <a:rPr lang="en-US" sz="4800" dirty="0" smtClean="0">
                <a:solidFill>
                  <a:schemeClr val="bg2"/>
                </a:solidFill>
              </a:rPr>
              <a:t>explicit (relational databases)</a:t>
            </a:r>
          </a:p>
          <a:p>
            <a:pPr marL="738234" indent="-685800">
              <a:buFont typeface="Arial" panose="020B0604020202020204" pitchFamily="34" charset="0"/>
              <a:buChar char="•"/>
            </a:pPr>
            <a:r>
              <a:rPr lang="en-US" sz="4800" dirty="0">
                <a:solidFill>
                  <a:schemeClr val="bg2"/>
                </a:solidFill>
              </a:rPr>
              <a:t>i</a:t>
            </a:r>
            <a:r>
              <a:rPr lang="en-US" sz="4800" dirty="0" smtClean="0">
                <a:solidFill>
                  <a:schemeClr val="bg2"/>
                </a:solidFill>
              </a:rPr>
              <a:t>mplicit (most of NoSQL)</a:t>
            </a:r>
            <a:endParaRPr lang="en-US" sz="4800" dirty="0">
              <a:solidFill>
                <a:schemeClr val="bg2"/>
              </a:solidFill>
            </a:endParaRPr>
          </a:p>
        </p:txBody>
      </p:sp>
    </p:spTree>
    <p:extLst>
      <p:ext uri="{BB962C8B-B14F-4D97-AF65-F5344CB8AC3E}">
        <p14:creationId xmlns:p14="http://schemas.microsoft.com/office/powerpoint/2010/main" val="3566528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149" y="576775"/>
            <a:ext cx="10566399" cy="2082193"/>
          </a:xfrm>
        </p:spPr>
        <p:txBody>
          <a:bodyPr/>
          <a:lstStyle/>
          <a:p>
            <a:r>
              <a:rPr lang="en-US" dirty="0" smtClean="0">
                <a:solidFill>
                  <a:schemeClr val="bg2"/>
                </a:solidFill>
              </a:rPr>
              <a:t>VelocityGraph additional structure</a:t>
            </a:r>
            <a:endParaRPr lang="en-US"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35485642"/>
              </p:ext>
            </p:extLst>
          </p:nvPr>
        </p:nvGraphicFramePr>
        <p:xfrm>
          <a:off x="1280160" y="2335411"/>
          <a:ext cx="10550769" cy="5529072"/>
        </p:xfrm>
        <a:graphic>
          <a:graphicData uri="http://schemas.openxmlformats.org/drawingml/2006/table">
            <a:tbl>
              <a:tblPr firstRow="1" bandRow="1">
                <a:tableStyleId>{5940675A-B579-460E-94D1-54222C63F5DA}</a:tableStyleId>
              </a:tblPr>
              <a:tblGrid>
                <a:gridCol w="2688033"/>
                <a:gridCol w="7862736"/>
              </a:tblGrid>
              <a:tr h="370840">
                <a:tc>
                  <a:txBody>
                    <a:bodyPr/>
                    <a:lstStyle/>
                    <a:p>
                      <a:r>
                        <a:rPr lang="en-US" dirty="0" smtClean="0">
                          <a:solidFill>
                            <a:schemeClr val="bg2"/>
                          </a:solidFill>
                        </a:rPr>
                        <a:t>VertexType</a:t>
                      </a:r>
                      <a:endParaRPr lang="en-US" dirty="0">
                        <a:solidFill>
                          <a:schemeClr val="bg2"/>
                        </a:solidFill>
                      </a:endParaRPr>
                    </a:p>
                  </a:txBody>
                  <a:tcPr/>
                </a:tc>
                <a:tc>
                  <a:txBody>
                    <a:bodyPr/>
                    <a:lstStyle/>
                    <a:p>
                      <a:r>
                        <a:rPr lang="en-US" dirty="0" smtClean="0">
                          <a:solidFill>
                            <a:schemeClr val="bg2"/>
                          </a:solidFill>
                        </a:rPr>
                        <a:t>Useful to distinguish different types of vertices, e.g. </a:t>
                      </a:r>
                      <a:r>
                        <a:rPr lang="en-US" i="1" dirty="0" smtClean="0">
                          <a:solidFill>
                            <a:schemeClr val="bg2"/>
                          </a:solidFill>
                        </a:rPr>
                        <a:t>user</a:t>
                      </a:r>
                      <a:r>
                        <a:rPr lang="en-US" dirty="0" smtClean="0">
                          <a:solidFill>
                            <a:schemeClr val="bg2"/>
                          </a:solidFill>
                        </a:rPr>
                        <a:t> vertices and </a:t>
                      </a:r>
                      <a:r>
                        <a:rPr lang="en-US" i="1" dirty="0" smtClean="0">
                          <a:solidFill>
                            <a:schemeClr val="bg2"/>
                          </a:solidFill>
                        </a:rPr>
                        <a:t>product</a:t>
                      </a:r>
                      <a:r>
                        <a:rPr lang="en-US" dirty="0" smtClean="0">
                          <a:solidFill>
                            <a:schemeClr val="bg2"/>
                          </a:solidFill>
                        </a:rPr>
                        <a:t> vertices. </a:t>
                      </a:r>
                      <a:endParaRPr lang="en-US" dirty="0">
                        <a:solidFill>
                          <a:schemeClr val="bg2"/>
                        </a:solidFill>
                      </a:endParaRPr>
                    </a:p>
                  </a:txBody>
                  <a:tcPr/>
                </a:tc>
              </a:tr>
              <a:tr h="370840">
                <a:tc>
                  <a:txBody>
                    <a:bodyPr/>
                    <a:lstStyle/>
                    <a:p>
                      <a:r>
                        <a:rPr lang="en-US" dirty="0" smtClean="0">
                          <a:solidFill>
                            <a:schemeClr val="bg2"/>
                          </a:solidFill>
                        </a:rPr>
                        <a:t>EdgeType</a:t>
                      </a:r>
                      <a:endParaRPr lang="en-US" dirty="0">
                        <a:solidFill>
                          <a:schemeClr val="bg2"/>
                        </a:solidFill>
                      </a:endParaRPr>
                    </a:p>
                  </a:txBody>
                  <a:tcPr/>
                </a:tc>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Useful to distinguish different types of edges, e.g. </a:t>
                      </a:r>
                      <a:r>
                        <a:rPr lang="en-US" i="1" dirty="0" smtClean="0">
                          <a:solidFill>
                            <a:schemeClr val="bg2"/>
                          </a:solidFill>
                        </a:rPr>
                        <a:t>friends</a:t>
                      </a:r>
                      <a:r>
                        <a:rPr lang="en-US" dirty="0" smtClean="0">
                          <a:solidFill>
                            <a:schemeClr val="bg2"/>
                          </a:solidFill>
                        </a:rPr>
                        <a:t> edges and</a:t>
                      </a:r>
                      <a:r>
                        <a:rPr lang="en-US" baseline="0" dirty="0" smtClean="0">
                          <a:solidFill>
                            <a:schemeClr val="bg2"/>
                          </a:solidFill>
                        </a:rPr>
                        <a:t> </a:t>
                      </a:r>
                      <a:r>
                        <a:rPr lang="en-US" i="1" baseline="0" dirty="0" smtClean="0">
                          <a:solidFill>
                            <a:schemeClr val="bg2"/>
                          </a:solidFill>
                        </a:rPr>
                        <a:t>enemies</a:t>
                      </a:r>
                      <a:r>
                        <a:rPr lang="en-US" baseline="0" dirty="0" smtClean="0">
                          <a:solidFill>
                            <a:schemeClr val="bg2"/>
                          </a:solidFill>
                        </a:rPr>
                        <a:t> edges.</a:t>
                      </a:r>
                      <a:endParaRPr lang="en-US" dirty="0" smtClean="0">
                        <a:solidFill>
                          <a:schemeClr val="bg2"/>
                        </a:solidFill>
                      </a:endParaRPr>
                    </a:p>
                  </a:txBody>
                  <a:tcPr/>
                </a:tc>
              </a:tr>
              <a:tr h="370840">
                <a:tc>
                  <a:txBody>
                    <a:bodyPr/>
                    <a:lstStyle/>
                    <a:p>
                      <a:r>
                        <a:rPr lang="en-US" dirty="0" smtClean="0">
                          <a:solidFill>
                            <a:schemeClr val="bg2"/>
                          </a:solidFill>
                        </a:rPr>
                        <a:t>PropertyType</a:t>
                      </a:r>
                      <a:endParaRPr lang="en-US" dirty="0">
                        <a:solidFill>
                          <a:schemeClr val="bg2"/>
                        </a:solidFill>
                      </a:endParaRPr>
                    </a:p>
                  </a:txBody>
                  <a:tcPr/>
                </a:tc>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Useful to distinguish different types of properties, e.g. </a:t>
                      </a:r>
                      <a:r>
                        <a:rPr lang="en-US" i="1" dirty="0" smtClean="0">
                          <a:solidFill>
                            <a:schemeClr val="bg2"/>
                          </a:solidFill>
                        </a:rPr>
                        <a:t>age </a:t>
                      </a:r>
                      <a:r>
                        <a:rPr lang="en-US" dirty="0" smtClean="0">
                          <a:solidFill>
                            <a:schemeClr val="bg2"/>
                          </a:solidFill>
                        </a:rPr>
                        <a:t>property and </a:t>
                      </a:r>
                      <a:r>
                        <a:rPr lang="en-US" i="1" dirty="0" smtClean="0">
                          <a:solidFill>
                            <a:schemeClr val="bg2"/>
                          </a:solidFill>
                        </a:rPr>
                        <a:t>birthday </a:t>
                      </a:r>
                      <a:r>
                        <a:rPr lang="en-US" dirty="0" smtClean="0">
                          <a:solidFill>
                            <a:schemeClr val="bg2"/>
                          </a:solidFill>
                        </a:rPr>
                        <a:t>properties</a:t>
                      </a:r>
                    </a:p>
                    <a:p>
                      <a:endParaRPr lang="en-US" dirty="0">
                        <a:solidFill>
                          <a:schemeClr val="bg2"/>
                        </a:solidFill>
                      </a:endParaRPr>
                    </a:p>
                  </a:txBody>
                  <a:tcPr/>
                </a:tc>
              </a:tr>
              <a:tr h="370840">
                <a:tc>
                  <a:txBody>
                    <a:bodyPr/>
                    <a:lstStyle/>
                    <a:p>
                      <a:r>
                        <a:rPr lang="en-US" dirty="0" smtClean="0">
                          <a:solidFill>
                            <a:schemeClr val="bg2"/>
                          </a:solidFill>
                        </a:rPr>
                        <a:t>Polymorphism</a:t>
                      </a:r>
                      <a:endParaRPr lang="en-US" dirty="0">
                        <a:solidFill>
                          <a:schemeClr val="bg2"/>
                        </a:solidFill>
                      </a:endParaRPr>
                    </a:p>
                  </a:txBody>
                  <a:tcPr/>
                </a:tc>
                <a:tc>
                  <a:txBody>
                    <a:bodyPr/>
                    <a:lstStyle/>
                    <a:p>
                      <a:r>
                        <a:rPr lang="en-US" dirty="0" smtClean="0">
                          <a:solidFill>
                            <a:schemeClr val="bg2"/>
                          </a:solidFill>
                        </a:rPr>
                        <a:t>VertexType</a:t>
                      </a:r>
                      <a:r>
                        <a:rPr lang="en-US" baseline="0" dirty="0" smtClean="0">
                          <a:solidFill>
                            <a:schemeClr val="bg2"/>
                          </a:solidFill>
                        </a:rPr>
                        <a:t> and EdgeType can have a base type. </a:t>
                      </a:r>
                      <a:r>
                        <a:rPr lang="en-US" baseline="0" dirty="0" err="1" smtClean="0">
                          <a:solidFill>
                            <a:schemeClr val="bg2"/>
                          </a:solidFill>
                        </a:rPr>
                        <a:t>Api</a:t>
                      </a:r>
                      <a:r>
                        <a:rPr lang="en-US" baseline="0" dirty="0" smtClean="0">
                          <a:solidFill>
                            <a:schemeClr val="bg2"/>
                          </a:solidFill>
                        </a:rPr>
                        <a:t> like </a:t>
                      </a:r>
                      <a:r>
                        <a:rPr lang="en-US" baseline="0" dirty="0" err="1" smtClean="0">
                          <a:solidFill>
                            <a:schemeClr val="bg2"/>
                          </a:solidFill>
                        </a:rPr>
                        <a:t>EdgeType.GetEdges</a:t>
                      </a:r>
                      <a:r>
                        <a:rPr lang="en-US" baseline="0" dirty="0" smtClean="0">
                          <a:solidFill>
                            <a:schemeClr val="bg2"/>
                          </a:solidFill>
                        </a:rPr>
                        <a:t>(bool </a:t>
                      </a:r>
                      <a:r>
                        <a:rPr lang="en-US" sz="2560" kern="1200" dirty="0" smtClean="0">
                          <a:solidFill>
                            <a:schemeClr val="bg2"/>
                          </a:solidFill>
                          <a:latin typeface="+mn-lt"/>
                          <a:ea typeface="+mn-ea"/>
                          <a:cs typeface="+mn-cs"/>
                        </a:rPr>
                        <a:t>polymorphic = false) enables</a:t>
                      </a:r>
                      <a:r>
                        <a:rPr lang="en-US" sz="2560" kern="1200" baseline="0" dirty="0" smtClean="0">
                          <a:solidFill>
                            <a:schemeClr val="bg2"/>
                          </a:solidFill>
                          <a:latin typeface="+mn-lt"/>
                          <a:ea typeface="+mn-ea"/>
                          <a:cs typeface="+mn-cs"/>
                        </a:rPr>
                        <a:t> sub types in return value.</a:t>
                      </a:r>
                      <a:endParaRPr lang="en-US" dirty="0">
                        <a:solidFill>
                          <a:schemeClr val="bg2"/>
                        </a:solidFill>
                      </a:endParaRPr>
                    </a:p>
                  </a:txBody>
                  <a:tcPr/>
                </a:tc>
              </a:tr>
              <a:tr h="370840">
                <a:tc>
                  <a:txBody>
                    <a:bodyPr/>
                    <a:lstStyle/>
                    <a:p>
                      <a:r>
                        <a:rPr lang="en-US" dirty="0" smtClean="0">
                          <a:solidFill>
                            <a:schemeClr val="bg2"/>
                          </a:solidFill>
                        </a:rPr>
                        <a:t>Any</a:t>
                      </a:r>
                      <a:r>
                        <a:rPr lang="en-US" baseline="0" dirty="0" smtClean="0">
                          <a:solidFill>
                            <a:schemeClr val="bg2"/>
                          </a:solidFill>
                        </a:rPr>
                        <a:t> C# type object as property value.</a:t>
                      </a:r>
                      <a:endParaRPr lang="en-US" dirty="0">
                        <a:solidFill>
                          <a:schemeClr val="bg2"/>
                        </a:solidFill>
                      </a:endParaRPr>
                    </a:p>
                  </a:txBody>
                  <a:tcPr/>
                </a:tc>
                <a:tc>
                  <a:txBody>
                    <a:bodyPr/>
                    <a:lstStyle/>
                    <a:p>
                      <a:r>
                        <a:rPr lang="en-US" dirty="0" smtClean="0">
                          <a:solidFill>
                            <a:schemeClr val="bg2"/>
                          </a:solidFill>
                        </a:rPr>
                        <a:t>A Neo4J property value can only be</a:t>
                      </a:r>
                      <a:r>
                        <a:rPr lang="en-US" baseline="0" dirty="0" smtClean="0">
                          <a:solidFill>
                            <a:schemeClr val="bg2"/>
                          </a:solidFill>
                        </a:rPr>
                        <a:t> a string, a byte or a number while VelocityGraph supports most C# types as property value.</a:t>
                      </a:r>
                      <a:endParaRPr lang="en-US" dirty="0">
                        <a:solidFill>
                          <a:schemeClr val="bg2"/>
                        </a:solidFill>
                      </a:endParaRPr>
                    </a:p>
                  </a:txBody>
                  <a:tcPr/>
                </a:tc>
              </a:tr>
            </a:tbl>
          </a:graphicData>
        </a:graphic>
      </p:graphicFrame>
    </p:spTree>
    <p:extLst>
      <p:ext uri="{BB962C8B-B14F-4D97-AF65-F5344CB8AC3E}">
        <p14:creationId xmlns:p14="http://schemas.microsoft.com/office/powerpoint/2010/main" val="446001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925" y="0"/>
            <a:ext cx="3903132" cy="2102855"/>
          </a:xfrm>
        </p:spPr>
        <p:txBody>
          <a:bodyPr>
            <a:normAutofit/>
          </a:bodyPr>
          <a:lstStyle/>
          <a:p>
            <a:r>
              <a:rPr lang="en-US" sz="6000" dirty="0" smtClean="0"/>
              <a:t>VertexType</a:t>
            </a:r>
            <a:endParaRPr lang="en-US" sz="6000" dirty="0"/>
          </a:p>
        </p:txBody>
      </p:sp>
      <p:sp>
        <p:nvSpPr>
          <p:cNvPr id="3" name="Rectangle 2"/>
          <p:cNvSpPr/>
          <p:nvPr/>
        </p:nvSpPr>
        <p:spPr>
          <a:xfrm>
            <a:off x="206419" y="3363192"/>
            <a:ext cx="12582144" cy="1815753"/>
          </a:xfrm>
          <a:prstGeom prst="rect">
            <a:avLst/>
          </a:prstGeom>
        </p:spPr>
        <p:txBody>
          <a:bodyPr wrap="square">
            <a:spAutoFit/>
          </a:bodyPr>
          <a:lstStyle/>
          <a:p>
            <a:r>
              <a:rPr lang="en-US" sz="2800" dirty="0" smtClean="0">
                <a:solidFill>
                  <a:srgbClr val="2B91AF"/>
                </a:solidFill>
                <a:highlight>
                  <a:srgbClr val="FFFFFF"/>
                </a:highlight>
                <a:latin typeface="Consolas" panose="020B0609020204030204" pitchFamily="49" charset="0"/>
              </a:rPr>
              <a:t>VertexType</a:t>
            </a:r>
            <a:r>
              <a:rPr lang="en-US" sz="2800" dirty="0" smtClean="0">
                <a:solidFill>
                  <a:srgbClr val="000000"/>
                </a:solidFill>
                <a:highlight>
                  <a:srgbClr val="FFFFFF"/>
                </a:highlight>
                <a:latin typeface="Consolas" panose="020B0609020204030204" pitchFamily="49" charset="0"/>
              </a:rPr>
              <a:t> </a:t>
            </a:r>
            <a:r>
              <a:rPr lang="en-US" sz="2800" dirty="0" err="1">
                <a:solidFill>
                  <a:srgbClr val="000000"/>
                </a:solidFill>
                <a:highlight>
                  <a:srgbClr val="FFFFFF"/>
                </a:highlight>
                <a:latin typeface="Consolas" panose="020B0609020204030204" pitchFamily="49" charset="0"/>
              </a:rPr>
              <a:t>userType</a:t>
            </a:r>
            <a:r>
              <a:rPr lang="en-US" sz="2800" dirty="0">
                <a:solidFill>
                  <a:srgbClr val="000000"/>
                </a:solidFill>
                <a:highlight>
                  <a:srgbClr val="FFFFFF"/>
                </a:highlight>
                <a:latin typeface="Consolas" panose="020B0609020204030204" pitchFamily="49" charset="0"/>
              </a:rPr>
              <a:t> = </a:t>
            </a:r>
            <a:r>
              <a:rPr lang="en-US" sz="2800" dirty="0" err="1" smtClean="0">
                <a:solidFill>
                  <a:srgbClr val="000000"/>
                </a:solidFill>
                <a:highlight>
                  <a:srgbClr val="FFFFFF"/>
                </a:highlight>
                <a:latin typeface="Consolas" panose="020B0609020204030204" pitchFamily="49" charset="0"/>
              </a:rPr>
              <a:t>graph.NewVertexType</a:t>
            </a:r>
            <a:r>
              <a:rPr lang="en-US" sz="2800" dirty="0">
                <a:solidFill>
                  <a:srgbClr val="000000"/>
                </a:solidFill>
                <a:highlight>
                  <a:srgbClr val="FFFFFF"/>
                </a:highlight>
                <a:latin typeface="Consolas" panose="020B0609020204030204" pitchFamily="49" charset="0"/>
              </a:rPr>
              <a:t>(</a:t>
            </a:r>
            <a:r>
              <a:rPr lang="en-US" sz="2800" dirty="0">
                <a:solidFill>
                  <a:srgbClr val="A31515"/>
                </a:solidFill>
                <a:highlight>
                  <a:srgbClr val="FFFFFF"/>
                </a:highlight>
                <a:latin typeface="Consolas" panose="020B0609020204030204" pitchFamily="49" charset="0"/>
              </a:rPr>
              <a:t>"User</a:t>
            </a:r>
            <a:r>
              <a:rPr lang="en-US" sz="2800" dirty="0" smtClean="0">
                <a:solidFill>
                  <a:srgbClr val="A31515"/>
                </a:solidFill>
                <a:highlight>
                  <a:srgbClr val="FFFFFF"/>
                </a:highlight>
                <a:latin typeface="Consolas" panose="020B0609020204030204" pitchFamily="49" charset="0"/>
              </a:rPr>
              <a:t>"</a:t>
            </a:r>
            <a:r>
              <a:rPr lang="en-US" sz="2800" dirty="0" smtClean="0">
                <a:solidFill>
                  <a:srgbClr val="000000"/>
                </a:solidFill>
                <a:highlight>
                  <a:srgbClr val="FFFFFF"/>
                </a:highlight>
                <a:latin typeface="Consolas" panose="020B0609020204030204" pitchFamily="49" charset="0"/>
              </a:rPr>
              <a:t>);</a:t>
            </a:r>
          </a:p>
          <a:p>
            <a:r>
              <a:rPr lang="en-US" sz="1800" dirty="0" smtClean="0">
                <a:solidFill>
                  <a:srgbClr val="2B91AF"/>
                </a:solidFill>
                <a:highlight>
                  <a:srgbClr val="FFFFFF"/>
                </a:highlight>
                <a:latin typeface="Consolas" panose="020B0609020204030204" pitchFamily="49" charset="0"/>
              </a:rPr>
              <a:t>PropertyType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genderType</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userType.NewProperty</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"Gender"</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DataType</a:t>
            </a:r>
            <a:r>
              <a:rPr lang="en-US" sz="1800" dirty="0" err="1">
                <a:solidFill>
                  <a:srgbClr val="000000"/>
                </a:solidFill>
                <a:highlight>
                  <a:srgbClr val="FFFFFF"/>
                </a:highlight>
                <a:latin typeface="Consolas" panose="020B0609020204030204" pitchFamily="49" charset="0"/>
              </a:rPr>
              <a:t>.Integer</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PropertyKind</a:t>
            </a:r>
            <a:r>
              <a:rPr lang="en-US" sz="1800" dirty="0" err="1">
                <a:solidFill>
                  <a:srgbClr val="000000"/>
                </a:solidFill>
                <a:highlight>
                  <a:srgbClr val="FFFFFF"/>
                </a:highlight>
                <a:latin typeface="Consolas" panose="020B0609020204030204" pitchFamily="49" charset="0"/>
              </a:rPr>
              <a:t>.Indexed</a:t>
            </a:r>
            <a:r>
              <a:rPr lang="en-US" sz="1800" dirty="0" smtClean="0">
                <a:solidFill>
                  <a:srgbClr val="000000"/>
                </a:solidFill>
                <a:highlight>
                  <a:srgbClr val="FFFFFF"/>
                </a:highlight>
                <a:latin typeface="Consolas" panose="020B0609020204030204" pitchFamily="49" charset="0"/>
              </a:rPr>
              <a:t>);</a:t>
            </a:r>
          </a:p>
          <a:p>
            <a:endParaRPr lang="en-US" sz="1800" dirty="0" smtClean="0">
              <a:solidFill>
                <a:srgbClr val="000000"/>
              </a:solidFill>
              <a:highlight>
                <a:srgbClr val="FFFFFF"/>
              </a:highlight>
              <a:latin typeface="Consolas" panose="020B0609020204030204" pitchFamily="49" charset="0"/>
            </a:endParaRPr>
          </a:p>
          <a:p>
            <a:r>
              <a:rPr lang="en-US" sz="1800" dirty="0">
                <a:solidFill>
                  <a:srgbClr val="2B91AF"/>
                </a:solidFill>
                <a:highlight>
                  <a:srgbClr val="FFFFFF"/>
                </a:highlight>
                <a:latin typeface="Consolas" panose="020B0609020204030204" pitchFamily="49" charset="0"/>
              </a:rPr>
              <a:t>Vertex</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aUser</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userType.NewVertex</a:t>
            </a:r>
            <a:r>
              <a:rPr lang="en-US" sz="1800" dirty="0" smtClean="0">
                <a:solidFill>
                  <a:srgbClr val="000000"/>
                </a:solidFill>
                <a:highlight>
                  <a:srgbClr val="FFFFFF"/>
                </a:highlight>
                <a:latin typeface="Consolas" panose="020B0609020204030204" pitchFamily="49" charset="0"/>
              </a:rPr>
              <a:t>();</a:t>
            </a:r>
          </a:p>
          <a:p>
            <a:r>
              <a:rPr lang="en-US" sz="1800" dirty="0" err="1">
                <a:solidFill>
                  <a:srgbClr val="000000"/>
                </a:solidFill>
                <a:highlight>
                  <a:srgbClr val="FFFFFF"/>
                </a:highlight>
                <a:latin typeface="Consolas" panose="020B0609020204030204" pitchFamily="49" charset="0"/>
              </a:rPr>
              <a:t>aUser.SetProperty</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genderType</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a:t>
            </a:r>
            <a:r>
              <a:rPr lang="en-US" sz="1800" dirty="0" err="1">
                <a:solidFill>
                  <a:srgbClr val="2B91AF"/>
                </a:solidFill>
                <a:highlight>
                  <a:srgbClr val="FFFFFF"/>
                </a:highlight>
                <a:latin typeface="Consolas" panose="020B0609020204030204" pitchFamily="49" charset="0"/>
              </a:rPr>
              <a:t>Gender</a:t>
            </a:r>
            <a:r>
              <a:rPr lang="en-US" sz="1800" dirty="0" err="1">
                <a:solidFill>
                  <a:srgbClr val="000000"/>
                </a:solidFill>
                <a:highlight>
                  <a:srgbClr val="FFFFFF"/>
                </a:highlight>
                <a:latin typeface="Consolas" panose="020B0609020204030204" pitchFamily="49" charset="0"/>
              </a:rPr>
              <a:t>.Male</a:t>
            </a:r>
            <a:r>
              <a:rPr lang="en-US" sz="1800" dirty="0">
                <a:solidFill>
                  <a:srgbClr val="000000"/>
                </a:solidFill>
                <a:highlight>
                  <a:srgbClr val="FFFFFF"/>
                </a:highlight>
                <a:latin typeface="Consolas" panose="020B0609020204030204" pitchFamily="49" charset="0"/>
              </a:rPr>
              <a:t>);</a:t>
            </a:r>
            <a:endParaRPr lang="en-US" sz="1800" dirty="0"/>
          </a:p>
        </p:txBody>
      </p:sp>
      <p:sp>
        <p:nvSpPr>
          <p:cNvPr id="4" name="TextBox 3"/>
          <p:cNvSpPr txBox="1"/>
          <p:nvPr/>
        </p:nvSpPr>
        <p:spPr>
          <a:xfrm>
            <a:off x="1747861" y="6129069"/>
            <a:ext cx="8273963" cy="505972"/>
          </a:xfrm>
          <a:prstGeom prst="rect">
            <a:avLst/>
          </a:prstGeom>
          <a:noFill/>
        </p:spPr>
        <p:txBody>
          <a:bodyPr wrap="square" rtlCol="0">
            <a:spAutoFit/>
          </a:bodyPr>
          <a:lstStyle/>
          <a:p>
            <a:r>
              <a:rPr lang="en-US" dirty="0" smtClean="0">
                <a:solidFill>
                  <a:schemeClr val="tx1"/>
                </a:solidFill>
              </a:rPr>
              <a:t>Without VertexType (as in </a:t>
            </a:r>
            <a:r>
              <a:rPr lang="en-US" dirty="0" err="1" smtClean="0">
                <a:solidFill>
                  <a:schemeClr val="tx1"/>
                </a:solidFill>
              </a:rPr>
              <a:t>BluePrints</a:t>
            </a:r>
            <a:r>
              <a:rPr lang="en-US" dirty="0" smtClean="0">
                <a:solidFill>
                  <a:schemeClr val="tx1"/>
                </a:solidFill>
              </a:rPr>
              <a:t> standard interfaces)</a:t>
            </a:r>
            <a:endParaRPr lang="en-US" dirty="0">
              <a:solidFill>
                <a:schemeClr val="tx1"/>
              </a:solidFill>
            </a:endParaRPr>
          </a:p>
        </p:txBody>
      </p:sp>
      <p:sp>
        <p:nvSpPr>
          <p:cNvPr id="5" name="Rectangle 4"/>
          <p:cNvSpPr/>
          <p:nvPr/>
        </p:nvSpPr>
        <p:spPr>
          <a:xfrm>
            <a:off x="2373376" y="6883434"/>
            <a:ext cx="7648448" cy="781752"/>
          </a:xfrm>
          <a:prstGeom prst="rect">
            <a:avLst/>
          </a:prstGeom>
        </p:spPr>
        <p:txBody>
          <a:bodyPr wrap="square">
            <a:spAutoFit/>
          </a:bodyPr>
          <a:lstStyle/>
          <a:p>
            <a:r>
              <a:rPr lang="en-US" sz="2000" dirty="0" smtClean="0">
                <a:solidFill>
                  <a:srgbClr val="2B91AF"/>
                </a:solidFill>
                <a:highlight>
                  <a:srgbClr val="FFFFFF"/>
                </a:highlight>
                <a:latin typeface="Consolas" panose="020B0609020204030204" pitchFamily="49" charset="0"/>
              </a:rPr>
              <a:t>Vertex</a:t>
            </a:r>
            <a:r>
              <a:rPr lang="en-US" sz="2000" dirty="0" smtClean="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aVertex</a:t>
            </a:r>
            <a:r>
              <a:rPr lang="en-US" sz="2000" dirty="0">
                <a:solidFill>
                  <a:srgbClr val="000000"/>
                </a:solidFill>
                <a:highlight>
                  <a:srgbClr val="FFFFFF"/>
                </a:highlight>
                <a:latin typeface="Consolas" panose="020B0609020204030204" pitchFamily="49" charset="0"/>
              </a:rPr>
              <a:t> = </a:t>
            </a:r>
            <a:r>
              <a:rPr lang="en-US" sz="2000" dirty="0" err="1" smtClean="0">
                <a:solidFill>
                  <a:srgbClr val="000000"/>
                </a:solidFill>
                <a:highlight>
                  <a:srgbClr val="FFFFFF"/>
                </a:highlight>
                <a:latin typeface="Consolas" panose="020B0609020204030204" pitchFamily="49" charset="0"/>
              </a:rPr>
              <a:t>graph.AddVertex</a:t>
            </a:r>
            <a:r>
              <a:rPr lang="en-US" sz="2000" dirty="0" smtClean="0">
                <a:solidFill>
                  <a:srgbClr val="000000"/>
                </a:solidFill>
                <a:highlight>
                  <a:srgbClr val="FFFFFF"/>
                </a:highlight>
                <a:latin typeface="Consolas" panose="020B0609020204030204" pitchFamily="49" charset="0"/>
              </a:rPr>
              <a:t>();</a:t>
            </a:r>
          </a:p>
          <a:p>
            <a:r>
              <a:rPr lang="en-US" sz="2000" dirty="0" err="1" smtClean="0">
                <a:solidFill>
                  <a:srgbClr val="000000"/>
                </a:solidFill>
                <a:highlight>
                  <a:srgbClr val="FFFFFF"/>
                </a:highlight>
                <a:latin typeface="Consolas" panose="020B0609020204030204" pitchFamily="49" charset="0"/>
              </a:rPr>
              <a:t>aVertex.SetProperty</a:t>
            </a:r>
            <a:r>
              <a:rPr lang="en-US" sz="2000" dirty="0">
                <a:solidFill>
                  <a:srgbClr val="000000"/>
                </a:solidFill>
                <a:highlight>
                  <a:srgbClr val="FFFFFF"/>
                </a:highlight>
                <a:latin typeface="Consolas" panose="020B0609020204030204" pitchFamily="49" charset="0"/>
              </a:rPr>
              <a:t>(</a:t>
            </a:r>
            <a:r>
              <a:rPr lang="en-US" sz="2000" dirty="0">
                <a:solidFill>
                  <a:srgbClr val="A31515"/>
                </a:solidFill>
                <a:highlight>
                  <a:srgbClr val="FFFFFF"/>
                </a:highlight>
                <a:latin typeface="Consolas" panose="020B0609020204030204" pitchFamily="49" charset="0"/>
              </a:rPr>
              <a:t>"Gender"</a:t>
            </a:r>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int</a:t>
            </a:r>
            <a:r>
              <a:rPr lang="en-US" sz="2000" dirty="0">
                <a:solidFill>
                  <a:srgbClr val="000000"/>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Gender</a:t>
            </a:r>
            <a:r>
              <a:rPr lang="en-US" sz="2000" dirty="0" err="1">
                <a:solidFill>
                  <a:srgbClr val="000000"/>
                </a:solidFill>
                <a:highlight>
                  <a:srgbClr val="FFFFFF"/>
                </a:highlight>
                <a:latin typeface="Consolas" panose="020B0609020204030204" pitchFamily="49" charset="0"/>
              </a:rPr>
              <a:t>.Male</a:t>
            </a:r>
            <a:r>
              <a:rPr lang="en-US" sz="2000" dirty="0">
                <a:solidFill>
                  <a:srgbClr val="000000"/>
                </a:solidFill>
                <a:highlight>
                  <a:srgbClr val="FFFFFF"/>
                </a:highlight>
                <a:latin typeface="Consolas" panose="020B0609020204030204" pitchFamily="49" charset="0"/>
              </a:rPr>
              <a:t>);</a:t>
            </a:r>
            <a:endParaRPr lang="en-US" sz="6000" dirty="0"/>
          </a:p>
        </p:txBody>
      </p:sp>
      <p:sp>
        <p:nvSpPr>
          <p:cNvPr id="7" name="TextBox 6"/>
          <p:cNvSpPr txBox="1"/>
          <p:nvPr/>
        </p:nvSpPr>
        <p:spPr>
          <a:xfrm>
            <a:off x="4545925" y="1485771"/>
            <a:ext cx="3648951" cy="368114"/>
          </a:xfrm>
          <a:prstGeom prst="rect">
            <a:avLst/>
          </a:prstGeom>
          <a:noFill/>
        </p:spPr>
        <p:txBody>
          <a:bodyPr wrap="square" rtlCol="0">
            <a:spAutoFit/>
          </a:bodyPr>
          <a:lstStyle/>
          <a:p>
            <a:r>
              <a:rPr lang="en-US" sz="1600" dirty="0" smtClean="0">
                <a:solidFill>
                  <a:schemeClr val="accent6">
                    <a:lumMod val="50000"/>
                  </a:schemeClr>
                </a:solidFill>
              </a:rPr>
              <a:t>Also found in </a:t>
            </a:r>
            <a:r>
              <a:rPr lang="en-US" sz="1600" dirty="0" smtClean="0">
                <a:solidFill>
                  <a:schemeClr val="accent6">
                    <a:lumMod val="50000"/>
                  </a:schemeClr>
                </a:solidFill>
                <a:hlinkClick r:id="rId3"/>
              </a:rPr>
              <a:t>OrientDB</a:t>
            </a:r>
            <a:r>
              <a:rPr lang="en-US" sz="1600" dirty="0" smtClean="0">
                <a:solidFill>
                  <a:schemeClr val="accent6">
                    <a:lumMod val="50000"/>
                  </a:schemeClr>
                </a:solidFill>
              </a:rPr>
              <a:t> and </a:t>
            </a:r>
            <a:r>
              <a:rPr lang="en-US" sz="1600" dirty="0" err="1" smtClean="0">
                <a:solidFill>
                  <a:schemeClr val="accent6">
                    <a:lumMod val="50000"/>
                  </a:schemeClr>
                </a:solidFill>
                <a:hlinkClick r:id="rId4"/>
              </a:rPr>
              <a:t>sparksee</a:t>
            </a:r>
            <a:endParaRPr lang="en-US" sz="1600" dirty="0">
              <a:solidFill>
                <a:schemeClr val="accent6">
                  <a:lumMod val="50000"/>
                </a:schemeClr>
              </a:solidFill>
            </a:endParaRPr>
          </a:p>
        </p:txBody>
      </p:sp>
    </p:spTree>
    <p:extLst>
      <p:ext uri="{BB962C8B-B14F-4D97-AF65-F5344CB8AC3E}">
        <p14:creationId xmlns:p14="http://schemas.microsoft.com/office/powerpoint/2010/main" val="592580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5">
      <a:dk1>
        <a:sysClr val="windowText" lastClr="000000"/>
      </a:dk1>
      <a:lt1>
        <a:srgbClr val="134770"/>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0070C0"/>
      </a:hlink>
      <a:folHlink>
        <a:srgbClr val="00B0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0" dist="76200" dir="2700000" rotWithShape="0">
              <a:srgbClr val="000000">
                <a:alpha val="75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FDFF"/>
            </a:gs>
            <a:gs pos="73575">
              <a:srgbClr val="00C7C9">
                <a:alpha val="50000"/>
              </a:srgbClr>
            </a:gs>
            <a:gs pos="100000">
              <a:srgbClr val="009193">
                <a:alpha val="0"/>
              </a:srgbClr>
            </a:gs>
          </a:gsLst>
          <a:path path="shape">
            <a:fillToRect l="43333" t="42333" r="56666" b="57666"/>
          </a:path>
        </a:gradFill>
        <a:ln w="9525" cap="flat">
          <a:noFill/>
          <a:round/>
        </a:ln>
        <a:effectLst>
          <a:outerShdw blurRad="127000" dist="76200" dir="2700000" rotWithShape="0">
            <a:srgbClr val="000000">
              <a:alpha val="75000"/>
            </a:srgbClr>
          </a:outerShdw>
        </a:effectLst>
        <a:sp3d/>
      </a:spPr>
      <a:bodyPr rot="0" spcFirstLastPara="1" vertOverflow="overflow" horzOverflow="overflow" vert="horz" wrap="square" lIns="50800" tIns="50800" rIns="50800" bIns="50800" numCol="1" spcCol="38100" rtlCol="0" anchor="ctr">
        <a:spAutoFit/>
      </a:bodyPr>
      <a:lstStyle>
        <a:defPPr marL="52434" marR="52434" indent="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00FDFF"/>
          </a:solidFill>
          <a:prstDash val="solid"/>
          <a:round/>
        </a:ln>
        <a:effectLst>
          <a:outerShdw blurRad="127000" dist="76200" dir="2700000" rotWithShape="0">
            <a:srgbClr val="000000">
              <a:alpha val="7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52434" marR="52434" indent="0" algn="l" defTabSz="584200" rtl="0" fontAlgn="auto" latinLnBrk="0" hangingPunct="0">
          <a:lnSpc>
            <a:spcPct val="112000"/>
          </a:lnSpc>
          <a:spcBef>
            <a:spcPts val="0"/>
          </a:spcBef>
          <a:spcAft>
            <a:spcPts val="0"/>
          </a:spcAft>
          <a:buClrTx/>
          <a:buSzTx/>
          <a:buFontTx/>
          <a:buNone/>
          <a:tabLst/>
          <a:defRPr kumimoji="0" sz="2400" b="0" i="0" u="none" strike="noStrike" cap="none" spc="0" normalizeH="0" baseline="0">
            <a:ln>
              <a:noFill/>
            </a:ln>
            <a:solidFill>
              <a:srgbClr val="FFFFFF"/>
            </a:solidFill>
            <a:effectLst/>
            <a:uFill>
              <a:solidFill>
                <a:srgbClr val="FFFFFF"/>
              </a:solidFill>
            </a:uFill>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3991</TotalTime>
  <Words>2935</Words>
  <Application>Microsoft Office PowerPoint</Application>
  <PresentationFormat>Custom</PresentationFormat>
  <Paragraphs>408</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Bitstream Vera Sans Mono</vt:lpstr>
      <vt:lpstr>Consolas</vt:lpstr>
      <vt:lpstr>Helvetica</vt:lpstr>
      <vt:lpstr>Lucida Grande</vt:lpstr>
      <vt:lpstr>Trebuchet MS</vt:lpstr>
      <vt:lpstr>Tw Cen MT</vt:lpstr>
      <vt:lpstr>Circuit</vt:lpstr>
      <vt:lpstr>Ditch SQL, use C# to store C# objects in VelocityDB &amp; VelocityGraph NoSQL databases </vt:lpstr>
      <vt:lpstr>Introduction to VelocityGraph</vt:lpstr>
      <vt:lpstr>Property Graph Database basic structure</vt:lpstr>
      <vt:lpstr>Vertex</vt:lpstr>
      <vt:lpstr>Edge</vt:lpstr>
      <vt:lpstr>Property Graph Standard Interfaces</vt:lpstr>
      <vt:lpstr>Are graph databases schema less? </vt:lpstr>
      <vt:lpstr>VelocityGraph additional structure</vt:lpstr>
      <vt:lpstr>VertexType</vt:lpstr>
      <vt:lpstr>EdgeType</vt:lpstr>
      <vt:lpstr>PropertyType</vt:lpstr>
      <vt:lpstr>Polymorphism</vt:lpstr>
      <vt:lpstr>Any C# type object as property value</vt:lpstr>
      <vt:lpstr>Downloading VelocityGraph</vt:lpstr>
      <vt:lpstr>Quick Start sample application</vt:lpstr>
      <vt:lpstr>Visualize graph with Alchemy.js</vt:lpstr>
      <vt:lpstr>Browse graph with Database Manager</vt:lpstr>
      <vt:lpstr>SupplierTracking</vt:lpstr>
      <vt:lpstr>Simple to do with C# and VelocityGraph!</vt:lpstr>
      <vt:lpstr>Same problem using Neo4J</vt:lpstr>
      <vt:lpstr>Dating Recommendations</vt:lpstr>
      <vt:lpstr>Graph structure selected</vt:lpstr>
      <vt:lpstr>Queries</vt:lpstr>
      <vt:lpstr>Get the 20 best rated profiles regardless of gender</vt:lpstr>
      <vt:lpstr>Triangle Counter</vt:lpstr>
      <vt:lpstr>Kevin Bacon Distance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VelocityGraph</dc:title>
  <dc:creator>Mats Persson</dc:creator>
  <cp:lastModifiedBy>Mats Persson</cp:lastModifiedBy>
  <cp:revision>99</cp:revision>
  <cp:lastPrinted>2015-11-13T18:57:43Z</cp:lastPrinted>
  <dcterms:modified xsi:type="dcterms:W3CDTF">2015-11-17T01:59:37Z</dcterms:modified>
</cp:coreProperties>
</file>